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Roboto"/>
      <p:regular r:id="rId21"/>
      <p:bold r:id="rId22"/>
      <p:italic r:id="rId23"/>
      <p:boldItalic r:id="rId24"/>
    </p:embeddedFont>
    <p:embeddedFont>
      <p:font typeface="Gill Sans"/>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h9ZHmQj4zsD0GpXvOk0NJ7EpPt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0BC927-E1BB-428B-98A9-A1B20449DE2F}">
  <a:tblStyle styleId="{860BC927-E1BB-428B-98A9-A1B20449DE2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illSans-bold.fntdata"/><Relationship Id="rId25" Type="http://schemas.openxmlformats.org/officeDocument/2006/relationships/font" Target="fonts/GillSans-regular.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f6ba9a6e9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f6ba9a6e9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1f6ba9a6e9_0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f6ba9a6e9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f6ba9a6e9_0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1f6ba9a6e9_0_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39616ef65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1139616ef65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f6ba9a6e9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11f6ba9a6e9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200424307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11200424307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g11200424307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39616ef65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1139616ef65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1139616ef65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4c78e352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114c78e352b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114c78e352b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f6d9c3e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11f6d9c3e6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11f6d9c3e6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f6d9c3e62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11f6d9c3e62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11f6d9c3e62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9"/>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9"/>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22" name="Google Shape;22;p29"/>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9"/>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37"/>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Gill Sans"/>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7"/>
          <p:cNvSpPr/>
          <p:nvPr>
            <p:ph idx="2" type="pic"/>
          </p:nvPr>
        </p:nvSpPr>
        <p:spPr>
          <a:xfrm>
            <a:off x="447817" y="599725"/>
            <a:ext cx="11290859" cy="3557252"/>
          </a:xfrm>
          <a:prstGeom prst="rect">
            <a:avLst/>
          </a:prstGeom>
          <a:noFill/>
          <a:ln>
            <a:noFill/>
          </a:ln>
        </p:spPr>
      </p:sp>
      <p:sp>
        <p:nvSpPr>
          <p:cNvPr id="85" name="Google Shape;85;p37"/>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86" name="Google Shape;86;p3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9" name="Shape 89"/>
        <p:cNvGrpSpPr/>
        <p:nvPr/>
      </p:nvGrpSpPr>
      <p:grpSpPr>
        <a:xfrm>
          <a:off x="0" y="0"/>
          <a:ext cx="0" cy="0"/>
          <a:chOff x="0" y="0"/>
          <a:chExt cx="0" cy="0"/>
        </a:xfrm>
      </p:grpSpPr>
      <p:sp>
        <p:nvSpPr>
          <p:cNvPr id="90" name="Google Shape;90;p38"/>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8"/>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93" name="Google Shape;93;p3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0"/>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29" name="Google Shape;29;p3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0"/>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3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6" name="Shape 36"/>
        <p:cNvGrpSpPr/>
        <p:nvPr/>
      </p:nvGrpSpPr>
      <p:grpSpPr>
        <a:xfrm>
          <a:off x="0" y="0"/>
          <a:ext cx="0" cy="0"/>
          <a:chOff x="0" y="0"/>
          <a:chExt cx="0" cy="0"/>
        </a:xfrm>
      </p:grpSpPr>
      <p:sp>
        <p:nvSpPr>
          <p:cNvPr id="37" name="Google Shape;37;p39"/>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9"/>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9"/>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40" name="Google Shape;40;p39"/>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9"/>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9"/>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3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35"/>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5"/>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32"/>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2"/>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b="0" sz="36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656"/>
              <a:buNone/>
              <a:defRPr sz="1800" cap="none">
                <a:solidFill>
                  <a:schemeClr val="accent2"/>
                </a:solidFill>
              </a:defRPr>
            </a:lvl1pPr>
            <a:lvl2pPr indent="-228600" lvl="1" marL="914400" algn="l">
              <a:lnSpc>
                <a:spcPct val="100000"/>
              </a:lnSpc>
              <a:spcBef>
                <a:spcPts val="600"/>
              </a:spcBef>
              <a:spcAft>
                <a:spcPts val="0"/>
              </a:spcAft>
              <a:buSzPts val="1656"/>
              <a:buNone/>
              <a:defRPr sz="1800">
                <a:solidFill>
                  <a:srgbClr val="888888"/>
                </a:solidFill>
              </a:defRPr>
            </a:lvl2pPr>
            <a:lvl3pPr indent="-228600" lvl="2" marL="1371600" algn="l">
              <a:lnSpc>
                <a:spcPct val="100000"/>
              </a:lnSpc>
              <a:spcBef>
                <a:spcPts val="600"/>
              </a:spcBef>
              <a:spcAft>
                <a:spcPts val="0"/>
              </a:spcAft>
              <a:buSzPts val="1472"/>
              <a:buNone/>
              <a:defRPr sz="1600">
                <a:solidFill>
                  <a:srgbClr val="888888"/>
                </a:solidFill>
              </a:defRPr>
            </a:lvl3pPr>
            <a:lvl4pPr indent="-228600" lvl="3" marL="1828800" algn="l">
              <a:lnSpc>
                <a:spcPct val="100000"/>
              </a:lnSpc>
              <a:spcBef>
                <a:spcPts val="600"/>
              </a:spcBef>
              <a:spcAft>
                <a:spcPts val="0"/>
              </a:spcAft>
              <a:buSzPts val="1288"/>
              <a:buNone/>
              <a:defRPr sz="1400">
                <a:solidFill>
                  <a:srgbClr val="888888"/>
                </a:solidFill>
              </a:defRPr>
            </a:lvl4pPr>
            <a:lvl5pPr indent="-228600" lvl="4" marL="2286000" algn="l">
              <a:lnSpc>
                <a:spcPct val="100000"/>
              </a:lnSpc>
              <a:spcBef>
                <a:spcPts val="600"/>
              </a:spcBef>
              <a:spcAft>
                <a:spcPts val="0"/>
              </a:spcAft>
              <a:buSzPts val="1288"/>
              <a:buNone/>
              <a:defRPr sz="1400">
                <a:solidFill>
                  <a:srgbClr val="888888"/>
                </a:solidFill>
              </a:defRPr>
            </a:lvl5pPr>
            <a:lvl6pPr indent="-228600" lvl="5" marL="2743200" algn="l">
              <a:lnSpc>
                <a:spcPct val="100000"/>
              </a:lnSpc>
              <a:spcBef>
                <a:spcPts val="600"/>
              </a:spcBef>
              <a:spcAft>
                <a:spcPts val="0"/>
              </a:spcAft>
              <a:buSzPts val="1288"/>
              <a:buNone/>
              <a:defRPr sz="1400">
                <a:solidFill>
                  <a:srgbClr val="888888"/>
                </a:solidFill>
              </a:defRPr>
            </a:lvl6pPr>
            <a:lvl7pPr indent="-228600" lvl="6" marL="3200400" algn="l">
              <a:lnSpc>
                <a:spcPct val="100000"/>
              </a:lnSpc>
              <a:spcBef>
                <a:spcPts val="600"/>
              </a:spcBef>
              <a:spcAft>
                <a:spcPts val="0"/>
              </a:spcAft>
              <a:buSzPts val="1288"/>
              <a:buNone/>
              <a:defRPr sz="1400">
                <a:solidFill>
                  <a:srgbClr val="888888"/>
                </a:solidFill>
              </a:defRPr>
            </a:lvl7pPr>
            <a:lvl8pPr indent="-228600" lvl="7" marL="3657600" algn="l">
              <a:lnSpc>
                <a:spcPct val="100000"/>
              </a:lnSpc>
              <a:spcBef>
                <a:spcPts val="600"/>
              </a:spcBef>
              <a:spcAft>
                <a:spcPts val="0"/>
              </a:spcAft>
              <a:buSzPts val="1288"/>
              <a:buNone/>
              <a:defRPr sz="1400">
                <a:solidFill>
                  <a:srgbClr val="888888"/>
                </a:solidFill>
              </a:defRPr>
            </a:lvl8pPr>
            <a:lvl9pPr indent="-228600" lvl="8" marL="4114800" algn="l">
              <a:lnSpc>
                <a:spcPct val="100000"/>
              </a:lnSpc>
              <a:spcBef>
                <a:spcPts val="600"/>
              </a:spcBef>
              <a:spcAft>
                <a:spcPts val="600"/>
              </a:spcAft>
              <a:buSzPts val="1288"/>
              <a:buNone/>
              <a:defRPr sz="1400">
                <a:solidFill>
                  <a:srgbClr val="888888"/>
                </a:solidFill>
              </a:defRPr>
            </a:lvl9pPr>
          </a:lstStyle>
          <a:p/>
        </p:txBody>
      </p:sp>
      <p:sp>
        <p:nvSpPr>
          <p:cNvPr id="53" name="Google Shape;53;p3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33"/>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3"/>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3"/>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0" name="Google Shape;60;p33"/>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1" name="Google Shape;61;p3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 name="Shape 64"/>
        <p:cNvGrpSpPr/>
        <p:nvPr/>
      </p:nvGrpSpPr>
      <p:grpSpPr>
        <a:xfrm>
          <a:off x="0" y="0"/>
          <a:ext cx="0" cy="0"/>
          <a:chOff x="0" y="0"/>
          <a:chExt cx="0" cy="0"/>
        </a:xfrm>
      </p:grpSpPr>
      <p:sp>
        <p:nvSpPr>
          <p:cNvPr id="65" name="Google Shape;65;p34"/>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4"/>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68" name="Google Shape;68;p34"/>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9" name="Google Shape;69;p34"/>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70" name="Google Shape;70;p34"/>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71" name="Google Shape;71;p3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36"/>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6"/>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D58AC"/>
              </a:buClr>
              <a:buSzPts val="2000"/>
              <a:buFont typeface="Gill Sans"/>
              <a:buNone/>
              <a:defRPr b="0" sz="2000">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6"/>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lnSpc>
                <a:spcPct val="10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78" name="Google Shape;78;p36"/>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220"/>
              </a:spcBef>
              <a:spcAft>
                <a:spcPts val="0"/>
              </a:spcAft>
              <a:buSzPts val="1012"/>
              <a:buNone/>
              <a:defRPr sz="1100">
                <a:solidFill>
                  <a:schemeClr val="lt1"/>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79" name="Google Shape;79;p3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1" name="Google Shape;11;p28"/>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2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2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2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etthematic.com/insights/5-text-analytics-approach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
          <p:cNvSpPr/>
          <p:nvPr/>
        </p:nvSpPr>
        <p:spPr>
          <a:xfrm>
            <a:off x="0" y="-2800775"/>
            <a:ext cx="12192000" cy="8357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Digital Connections" id="102" name="Google Shape;102;p1"/>
          <p:cNvPicPr preferRelativeResize="0"/>
          <p:nvPr/>
        </p:nvPicPr>
        <p:blipFill rotWithShape="1">
          <a:blip r:embed="rId3">
            <a:alphaModFix/>
          </a:blip>
          <a:srcRect b="0" l="13265" r="3502" t="9089"/>
          <a:stretch/>
        </p:blipFill>
        <p:spPr>
          <a:xfrm>
            <a:off x="0" y="-3474500"/>
            <a:ext cx="12192000" cy="9802976"/>
          </a:xfrm>
          <a:prstGeom prst="rect">
            <a:avLst/>
          </a:prstGeom>
          <a:noFill/>
          <a:ln>
            <a:noFill/>
          </a:ln>
        </p:spPr>
      </p:pic>
      <p:grpSp>
        <p:nvGrpSpPr>
          <p:cNvPr id="103" name="Google Shape;103;p1"/>
          <p:cNvGrpSpPr/>
          <p:nvPr/>
        </p:nvGrpSpPr>
        <p:grpSpPr>
          <a:xfrm>
            <a:off x="446534" y="453643"/>
            <a:ext cx="11298933" cy="98554"/>
            <a:chOff x="446534" y="453643"/>
            <a:chExt cx="11298933" cy="98554"/>
          </a:xfrm>
        </p:grpSpPr>
        <p:sp>
          <p:nvSpPr>
            <p:cNvPr id="104" name="Google Shape;104;p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1"/>
          <p:cNvSpPr/>
          <p:nvPr/>
        </p:nvSpPr>
        <p:spPr>
          <a:xfrm>
            <a:off x="424975" y="4352275"/>
            <a:ext cx="11298900" cy="2264100"/>
          </a:xfrm>
          <a:prstGeom prst="rect">
            <a:avLst/>
          </a:prstGeom>
          <a:solidFill>
            <a:schemeClr val="accent1">
              <a:alpha val="9568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
          <p:cNvSpPr txBox="1"/>
          <p:nvPr>
            <p:ph type="ctrTitle"/>
          </p:nvPr>
        </p:nvSpPr>
        <p:spPr>
          <a:xfrm>
            <a:off x="558625" y="4352275"/>
            <a:ext cx="10993500" cy="120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6000"/>
              <a:buFont typeface="Gill Sans"/>
              <a:buNone/>
            </a:pPr>
            <a:r>
              <a:rPr lang="en-US" sz="3000">
                <a:solidFill>
                  <a:schemeClr val="lt1"/>
                </a:solidFill>
              </a:rPr>
              <a:t>STOCK MARKET TREND PREDICTIONS AND ANALYSIS USING DEEP LEARNING MODELS AND VISUAL REPRESENTATION</a:t>
            </a:r>
            <a:endParaRPr sz="3000"/>
          </a:p>
        </p:txBody>
      </p:sp>
      <p:sp>
        <p:nvSpPr>
          <p:cNvPr id="109" name="Google Shape;109;p1"/>
          <p:cNvSpPr txBox="1"/>
          <p:nvPr>
            <p:ph idx="1" type="subTitle"/>
          </p:nvPr>
        </p:nvSpPr>
        <p:spPr>
          <a:xfrm>
            <a:off x="558625" y="5597624"/>
            <a:ext cx="10993500" cy="1099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960"/>
              </a:spcBef>
              <a:spcAft>
                <a:spcPts val="0"/>
              </a:spcAft>
              <a:buSzPts val="1656"/>
              <a:buNone/>
            </a:pPr>
            <a:r>
              <a:rPr lang="en-US" sz="1800">
                <a:solidFill>
                  <a:srgbClr val="7CEBFF"/>
                </a:solidFill>
              </a:rPr>
              <a:t>SANCHITA SURYAVANSHI - 18BCE0506</a:t>
            </a:r>
            <a:endParaRPr sz="1800">
              <a:solidFill>
                <a:srgbClr val="7CEBFF"/>
              </a:solidFill>
            </a:endParaRPr>
          </a:p>
          <a:p>
            <a:pPr indent="0" lvl="0" marL="0" rtl="0" algn="l">
              <a:lnSpc>
                <a:spcPct val="100000"/>
              </a:lnSpc>
              <a:spcBef>
                <a:spcPts val="960"/>
              </a:spcBef>
              <a:spcAft>
                <a:spcPts val="0"/>
              </a:spcAft>
              <a:buSzPts val="1656"/>
              <a:buNone/>
            </a:pPr>
            <a:r>
              <a:rPr lang="en-US" sz="1800">
                <a:solidFill>
                  <a:srgbClr val="7CEBFF"/>
                </a:solidFill>
              </a:rPr>
              <a:t>KAREN PINTO – 18BCE0596</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1f6ba9a6e9_0_13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ACCURACY</a:t>
            </a:r>
            <a:endParaRPr/>
          </a:p>
        </p:txBody>
      </p:sp>
      <p:sp>
        <p:nvSpPr>
          <p:cNvPr id="314" name="Google Shape;314;g11f6ba9a6e9_0_130"/>
          <p:cNvSpPr txBox="1"/>
          <p:nvPr>
            <p:ph idx="1" type="body"/>
          </p:nvPr>
        </p:nvSpPr>
        <p:spPr>
          <a:xfrm>
            <a:off x="581192" y="2180496"/>
            <a:ext cx="11029500" cy="3678300"/>
          </a:xfrm>
          <a:prstGeom prst="rect">
            <a:avLst/>
          </a:prstGeom>
        </p:spPr>
        <p:txBody>
          <a:bodyPr anchorCtr="0" anchor="t" bIns="45700" lIns="91425" spcFirstLastPara="1" rIns="91425" wrap="square" tIns="45700">
            <a:normAutofit/>
          </a:bodyPr>
          <a:lstStyle/>
          <a:p>
            <a:pPr indent="0" lvl="0" marL="0" rtl="0" algn="just">
              <a:lnSpc>
                <a:spcPct val="150000"/>
              </a:lnSpc>
              <a:spcBef>
                <a:spcPts val="0"/>
              </a:spcBef>
              <a:spcAft>
                <a:spcPts val="0"/>
              </a:spcAft>
              <a:buNone/>
            </a:pPr>
            <a:r>
              <a:rPr lang="en-US" sz="2300">
                <a:solidFill>
                  <a:schemeClr val="dk1"/>
                </a:solidFill>
                <a:latin typeface="Calibri"/>
                <a:ea typeface="Calibri"/>
                <a:cs typeface="Calibri"/>
                <a:sym typeface="Calibri"/>
              </a:rPr>
              <a:t>Two types of accuracy/error computational formulas were used. Both are solely based on the mathematical distance of the predicted value from its real value. </a:t>
            </a:r>
            <a:endParaRPr sz="2300">
              <a:solidFill>
                <a:schemeClr val="dk1"/>
              </a:solidFill>
              <a:latin typeface="Calibri"/>
              <a:ea typeface="Calibri"/>
              <a:cs typeface="Calibri"/>
              <a:sym typeface="Calibri"/>
            </a:endParaRPr>
          </a:p>
          <a:p>
            <a:pPr indent="0" lvl="0" marL="0" rtl="0" algn="just">
              <a:lnSpc>
                <a:spcPct val="150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74650" lvl="0" marL="457200" rtl="0" algn="l">
              <a:lnSpc>
                <a:spcPct val="150000"/>
              </a:lnSpc>
              <a:spcBef>
                <a:spcPts val="0"/>
              </a:spcBef>
              <a:spcAft>
                <a:spcPts val="0"/>
              </a:spcAft>
              <a:buClr>
                <a:schemeClr val="dk1"/>
              </a:buClr>
              <a:buSzPts val="2300"/>
              <a:buFont typeface="Calibri"/>
              <a:buChar char="●"/>
            </a:pPr>
            <a:r>
              <a:rPr b="1" lang="en-US" sz="2300">
                <a:solidFill>
                  <a:schemeClr val="dk1"/>
                </a:solidFill>
                <a:latin typeface="Calibri"/>
                <a:ea typeface="Calibri"/>
                <a:cs typeface="Calibri"/>
                <a:sym typeface="Calibri"/>
              </a:rPr>
              <a:t>Mean Absolute Percentage Error (MAPE)</a:t>
            </a:r>
            <a:endParaRPr b="1" sz="2300">
              <a:solidFill>
                <a:schemeClr val="dk1"/>
              </a:solidFill>
              <a:latin typeface="Calibri"/>
              <a:ea typeface="Calibri"/>
              <a:cs typeface="Calibri"/>
              <a:sym typeface="Calibri"/>
            </a:endParaRPr>
          </a:p>
          <a:p>
            <a:pPr indent="457200" lvl="0" marL="457200" rtl="0" algn="l">
              <a:lnSpc>
                <a:spcPct val="150000"/>
              </a:lnSpc>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Accuracy = (1 - np.mean(np.abs((real-predict)/real))) * 100</a:t>
            </a:r>
            <a:endParaRPr sz="2300">
              <a:solidFill>
                <a:schemeClr val="dk1"/>
              </a:solidFill>
              <a:latin typeface="Calibri"/>
              <a:ea typeface="Calibri"/>
              <a:cs typeface="Calibri"/>
              <a:sym typeface="Calibri"/>
            </a:endParaRPr>
          </a:p>
          <a:p>
            <a:pPr indent="-374650" lvl="0" marL="457200" rtl="0" algn="l">
              <a:lnSpc>
                <a:spcPct val="150000"/>
              </a:lnSpc>
              <a:spcBef>
                <a:spcPts val="0"/>
              </a:spcBef>
              <a:spcAft>
                <a:spcPts val="0"/>
              </a:spcAft>
              <a:buClr>
                <a:schemeClr val="dk1"/>
              </a:buClr>
              <a:buSzPts val="2300"/>
              <a:buFont typeface="Calibri"/>
              <a:buChar char="●"/>
            </a:pPr>
            <a:r>
              <a:rPr b="1" lang="en-US" sz="2300">
                <a:solidFill>
                  <a:schemeClr val="dk1"/>
                </a:solidFill>
                <a:latin typeface="Calibri"/>
                <a:ea typeface="Calibri"/>
                <a:cs typeface="Calibri"/>
                <a:sym typeface="Calibri"/>
              </a:rPr>
              <a:t>Root Mean Squared Error (RMSE)</a:t>
            </a:r>
            <a:endParaRPr b="1" sz="2300">
              <a:solidFill>
                <a:schemeClr val="dk1"/>
              </a:solidFill>
              <a:latin typeface="Calibri"/>
              <a:ea typeface="Calibri"/>
              <a:cs typeface="Calibri"/>
              <a:sym typeface="Calibri"/>
            </a:endParaRPr>
          </a:p>
          <a:p>
            <a:pPr indent="457200" lvl="0" marL="457200" rtl="0" algn="l">
              <a:lnSpc>
                <a:spcPct val="150000"/>
              </a:lnSpc>
              <a:spcBef>
                <a:spcPts val="0"/>
              </a:spcBef>
              <a:spcAft>
                <a:spcPts val="0"/>
              </a:spcAft>
              <a:buNone/>
            </a:pPr>
            <a:r>
              <a:rPr lang="en-US" sz="2300">
                <a:solidFill>
                  <a:schemeClr val="dk1"/>
                </a:solidFill>
                <a:latin typeface="Calibri"/>
                <a:ea typeface="Calibri"/>
                <a:cs typeface="Calibri"/>
                <a:sym typeface="Calibri"/>
              </a:rPr>
              <a:t>Accuracy = (1 - np.sqrt(np.mean(np.square((real-predict)/real)))) * 100</a:t>
            </a:r>
            <a:endParaRPr sz="29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1f6ba9a6e9_0_123"/>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SENTIMENT ANALYSIS</a:t>
            </a:r>
            <a:endParaRPr/>
          </a:p>
        </p:txBody>
      </p:sp>
      <p:sp>
        <p:nvSpPr>
          <p:cNvPr id="321" name="Google Shape;321;g11f6ba9a6e9_0_123"/>
          <p:cNvSpPr txBox="1"/>
          <p:nvPr>
            <p:ph idx="1" type="body"/>
          </p:nvPr>
        </p:nvSpPr>
        <p:spPr>
          <a:xfrm>
            <a:off x="581200" y="1944625"/>
            <a:ext cx="11029500" cy="4683300"/>
          </a:xfrm>
          <a:prstGeom prst="rect">
            <a:avLst/>
          </a:prstGeom>
        </p:spPr>
        <p:txBody>
          <a:bodyPr anchorCtr="0" anchor="ctr" bIns="45700" lIns="91425" spcFirstLastPara="1" rIns="91425" wrap="square" tIns="45700">
            <a:noAutofit/>
          </a:bodyPr>
          <a:lstStyle/>
          <a:p>
            <a:pPr indent="-361950" lvl="0" marL="457200" rtl="0" algn="just">
              <a:spcBef>
                <a:spcPts val="360"/>
              </a:spcBef>
              <a:spcAft>
                <a:spcPts val="0"/>
              </a:spcAft>
              <a:buSzPts val="2100"/>
              <a:buFont typeface="Calibri"/>
              <a:buChar char="■"/>
            </a:pPr>
            <a:r>
              <a:rPr lang="en-US" sz="2100">
                <a:solidFill>
                  <a:schemeClr val="dk1"/>
                </a:solidFill>
                <a:highlight>
                  <a:srgbClr val="FFFFFF"/>
                </a:highlight>
                <a:latin typeface="Calibri"/>
                <a:ea typeface="Calibri"/>
                <a:cs typeface="Calibri"/>
                <a:sym typeface="Calibri"/>
              </a:rPr>
              <a:t>Sentiment analysis looks at the emotion expressed in a text. It is commonly used to analyze customer feedback, survey responses, and product reviews. </a:t>
            </a:r>
            <a:endParaRPr sz="2100">
              <a:solidFill>
                <a:schemeClr val="dk1"/>
              </a:solidFill>
              <a:highlight>
                <a:srgbClr val="FFFFFF"/>
              </a:highlight>
              <a:latin typeface="Calibri"/>
              <a:ea typeface="Calibri"/>
              <a:cs typeface="Calibri"/>
              <a:sym typeface="Calibri"/>
            </a:endParaRPr>
          </a:p>
          <a:p>
            <a:pPr indent="-361950" lvl="0" marL="457200" rtl="0" algn="just">
              <a:spcBef>
                <a:spcPts val="0"/>
              </a:spcBef>
              <a:spcAft>
                <a:spcPts val="0"/>
              </a:spcAft>
              <a:buSzPts val="2100"/>
              <a:buFont typeface="Calibri"/>
              <a:buChar char="■"/>
            </a:pPr>
            <a:r>
              <a:rPr lang="en-US" sz="2100">
                <a:solidFill>
                  <a:schemeClr val="dk1"/>
                </a:solidFill>
                <a:highlight>
                  <a:srgbClr val="FFFFFF"/>
                </a:highlight>
                <a:latin typeface="Calibri"/>
                <a:ea typeface="Calibri"/>
                <a:cs typeface="Calibri"/>
                <a:sym typeface="Calibri"/>
              </a:rPr>
              <a:t>Sentiment analysis is used to determine whether a given text contains negative, positive, or neutral emotions. It’s a form of </a:t>
            </a:r>
            <a:r>
              <a:rPr lang="en-US" sz="2100">
                <a:solidFill>
                  <a:schemeClr val="dk1"/>
                </a:solidFill>
                <a:highlight>
                  <a:srgbClr val="FFFFFF"/>
                </a:highlight>
                <a:uFill>
                  <a:noFill/>
                </a:uFill>
                <a:latin typeface="Calibri"/>
                <a:ea typeface="Calibri"/>
                <a:cs typeface="Calibri"/>
                <a:sym typeface="Calibri"/>
                <a:hlinkClick r:id="rId3">
                  <a:extLst>
                    <a:ext uri="{A12FA001-AC4F-418D-AE19-62706E023703}">
                      <ahyp:hlinkClr val="tx"/>
                    </a:ext>
                  </a:extLst>
                </a:hlinkClick>
              </a:rPr>
              <a:t>text analytics</a:t>
            </a:r>
            <a:r>
              <a:rPr lang="en-US" sz="2100">
                <a:solidFill>
                  <a:schemeClr val="dk1"/>
                </a:solidFill>
                <a:highlight>
                  <a:srgbClr val="FFFFFF"/>
                </a:highlight>
                <a:latin typeface="Calibri"/>
                <a:ea typeface="Calibri"/>
                <a:cs typeface="Calibri"/>
                <a:sym typeface="Calibri"/>
              </a:rPr>
              <a:t> that uses natural language processing (NLP) and machine learning. Sentiment analysis is also known as “opinion mining” or “emotion artificial intelligence”.</a:t>
            </a:r>
            <a:endParaRPr sz="2100">
              <a:solidFill>
                <a:schemeClr val="dk1"/>
              </a:solidFill>
              <a:highlight>
                <a:srgbClr val="FFFFFF"/>
              </a:highlight>
              <a:latin typeface="Calibri"/>
              <a:ea typeface="Calibri"/>
              <a:cs typeface="Calibri"/>
              <a:sym typeface="Calibri"/>
            </a:endParaRPr>
          </a:p>
          <a:p>
            <a:pPr indent="-361950" lvl="0" marL="457200" rtl="0" algn="just">
              <a:spcBef>
                <a:spcPts val="0"/>
              </a:spcBef>
              <a:spcAft>
                <a:spcPts val="0"/>
              </a:spcAft>
              <a:buSzPts val="2100"/>
              <a:buFont typeface="Calibri"/>
              <a:buChar char="■"/>
            </a:pPr>
            <a:r>
              <a:rPr lang="en-US" sz="2100">
                <a:solidFill>
                  <a:schemeClr val="dk1"/>
                </a:solidFill>
                <a:highlight>
                  <a:srgbClr val="FFFFFF"/>
                </a:highlight>
                <a:latin typeface="Calibri"/>
                <a:ea typeface="Calibri"/>
                <a:cs typeface="Calibri"/>
                <a:sym typeface="Calibri"/>
              </a:rPr>
              <a:t>A key aspect of sentiment analysis is polarity classification. Polarity refers to the overall sentiment conveyed by a particular text, phrase or word. This polarity can be expressed as a numerical rating known as a “sentiment score”.</a:t>
            </a:r>
            <a:endParaRPr sz="2100">
              <a:solidFill>
                <a:schemeClr val="dk1"/>
              </a:solidFill>
              <a:highlight>
                <a:srgbClr val="FFFFFF"/>
              </a:highlight>
              <a:latin typeface="Calibri"/>
              <a:ea typeface="Calibri"/>
              <a:cs typeface="Calibri"/>
              <a:sym typeface="Calibri"/>
            </a:endParaRPr>
          </a:p>
          <a:p>
            <a:pPr indent="-361950" lvl="0" marL="457200" rtl="0" algn="just">
              <a:spcBef>
                <a:spcPts val="0"/>
              </a:spcBef>
              <a:spcAft>
                <a:spcPts val="0"/>
              </a:spcAft>
              <a:buSzPts val="2100"/>
              <a:buFont typeface="Calibri"/>
              <a:buChar char="■"/>
            </a:pPr>
            <a:r>
              <a:rPr lang="en-US" sz="2100">
                <a:solidFill>
                  <a:schemeClr val="dk1"/>
                </a:solidFill>
                <a:highlight>
                  <a:schemeClr val="lt1"/>
                </a:highlight>
                <a:latin typeface="Calibri"/>
                <a:ea typeface="Calibri"/>
                <a:cs typeface="Calibri"/>
                <a:sym typeface="Calibri"/>
              </a:rPr>
              <a:t>Analyzing sentiment helps to evaluate the emotion's impact in a textual context for positive decision analysis.</a:t>
            </a:r>
            <a:endParaRPr sz="2100">
              <a:solidFill>
                <a:schemeClr val="dk1"/>
              </a:solidFill>
              <a:highlight>
                <a:schemeClr val="lt1"/>
              </a:highlight>
              <a:latin typeface="Calibri"/>
              <a:ea typeface="Calibri"/>
              <a:cs typeface="Calibri"/>
              <a:sym typeface="Calibri"/>
            </a:endParaRPr>
          </a:p>
          <a:p>
            <a:pPr indent="-361950" lvl="0" marL="457200" rtl="0" algn="just">
              <a:spcBef>
                <a:spcPts val="0"/>
              </a:spcBef>
              <a:spcAft>
                <a:spcPts val="0"/>
              </a:spcAft>
              <a:buSzPts val="2100"/>
              <a:buFont typeface="Calibri"/>
              <a:buChar char="■"/>
            </a:pPr>
            <a:r>
              <a:rPr lang="en-US" sz="2100">
                <a:solidFill>
                  <a:schemeClr val="dk1"/>
                </a:solidFill>
                <a:highlight>
                  <a:srgbClr val="FFFFFF"/>
                </a:highlight>
                <a:latin typeface="Calibri"/>
                <a:ea typeface="Calibri"/>
                <a:cs typeface="Calibri"/>
                <a:sym typeface="Calibri"/>
              </a:rPr>
              <a:t>In the stock market, the analysis of market sentiment is valuable as it can determine the opinions of investors regarding certain stocks or assets. The market sentiment and its influence is a clear representation of the impact of trading psychology. </a:t>
            </a:r>
            <a:endParaRPr sz="21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139616ef65_0_46"/>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ROADMAP</a:t>
            </a:r>
            <a:endParaRPr/>
          </a:p>
        </p:txBody>
      </p:sp>
      <p:grpSp>
        <p:nvGrpSpPr>
          <p:cNvPr id="327" name="Google Shape;327;g1139616ef65_0_46"/>
          <p:cNvGrpSpPr/>
          <p:nvPr/>
        </p:nvGrpSpPr>
        <p:grpSpPr>
          <a:xfrm>
            <a:off x="955367" y="4393454"/>
            <a:ext cx="9952989" cy="2145588"/>
            <a:chOff x="929030" y="3204579"/>
            <a:chExt cx="7558467" cy="1520400"/>
          </a:xfrm>
        </p:grpSpPr>
        <p:cxnSp>
          <p:nvCxnSpPr>
            <p:cNvPr id="328" name="Google Shape;328;g1139616ef65_0_46"/>
            <p:cNvCxnSpPr>
              <a:stCxn id="329" idx="6"/>
              <a:endCxn id="330" idx="2"/>
            </p:cNvCxnSpPr>
            <p:nvPr/>
          </p:nvCxnSpPr>
          <p:spPr>
            <a:xfrm flipH="1" rot="10800000">
              <a:off x="1537730" y="3964907"/>
              <a:ext cx="5429400" cy="15000"/>
            </a:xfrm>
            <a:prstGeom prst="straightConnector1">
              <a:avLst/>
            </a:prstGeom>
            <a:noFill/>
            <a:ln cap="flat" cmpd="sng" w="19050">
              <a:solidFill>
                <a:srgbClr val="4285F4"/>
              </a:solidFill>
              <a:prstDash val="dot"/>
              <a:round/>
              <a:headEnd len="sm" w="sm" type="none"/>
              <a:tailEnd len="sm" w="sm" type="none"/>
            </a:ln>
          </p:spPr>
        </p:cxnSp>
        <p:sp>
          <p:nvSpPr>
            <p:cNvPr id="329" name="Google Shape;329;g1139616ef65_0_46"/>
            <p:cNvSpPr/>
            <p:nvPr/>
          </p:nvSpPr>
          <p:spPr>
            <a:xfrm>
              <a:off x="929030" y="3675557"/>
              <a:ext cx="608700" cy="6087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1139616ef65_0_46"/>
            <p:cNvSpPr/>
            <p:nvPr/>
          </p:nvSpPr>
          <p:spPr>
            <a:xfrm>
              <a:off x="4706300" y="3340525"/>
              <a:ext cx="1260300" cy="11727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1139616ef65_0_46"/>
            <p:cNvSpPr/>
            <p:nvPr/>
          </p:nvSpPr>
          <p:spPr>
            <a:xfrm>
              <a:off x="6967097" y="3204579"/>
              <a:ext cx="1520400" cy="15204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2" name="Google Shape;332;g1139616ef65_0_46"/>
          <p:cNvSpPr txBox="1"/>
          <p:nvPr/>
        </p:nvSpPr>
        <p:spPr>
          <a:xfrm>
            <a:off x="824025" y="3236375"/>
            <a:ext cx="2388900" cy="55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285F4"/>
                </a:solidFill>
                <a:latin typeface="Roboto"/>
                <a:ea typeface="Roboto"/>
                <a:cs typeface="Roboto"/>
                <a:sym typeface="Roboto"/>
              </a:rPr>
              <a:t>Deep Learning Models</a:t>
            </a:r>
            <a:endParaRPr b="0" i="0" sz="2000" u="none" cap="none" strike="noStrike">
              <a:solidFill>
                <a:srgbClr val="4285F4"/>
              </a:solidFill>
              <a:latin typeface="Roboto"/>
              <a:ea typeface="Roboto"/>
              <a:cs typeface="Roboto"/>
              <a:sym typeface="Roboto"/>
            </a:endParaRPr>
          </a:p>
        </p:txBody>
      </p:sp>
      <p:sp>
        <p:nvSpPr>
          <p:cNvPr id="333" name="Google Shape;333;g1139616ef65_0_46"/>
          <p:cNvSpPr txBox="1"/>
          <p:nvPr/>
        </p:nvSpPr>
        <p:spPr>
          <a:xfrm>
            <a:off x="824025" y="3789575"/>
            <a:ext cx="2325900" cy="114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US" sz="1400" u="none" cap="none" strike="noStrike">
                <a:solidFill>
                  <a:srgbClr val="424242"/>
                </a:solidFill>
                <a:latin typeface="Roboto"/>
                <a:ea typeface="Roboto"/>
                <a:cs typeface="Roboto"/>
                <a:sym typeface="Roboto"/>
              </a:rPr>
              <a:t>Comparing various algorithms to find the best suited one for predicting future stocks</a:t>
            </a:r>
            <a:endParaRPr b="0" i="0" sz="1400" u="none" cap="none" strike="noStrike">
              <a:solidFill>
                <a:srgbClr val="424242"/>
              </a:solidFill>
              <a:latin typeface="Roboto"/>
              <a:ea typeface="Roboto"/>
              <a:cs typeface="Roboto"/>
              <a:sym typeface="Roboto"/>
            </a:endParaRPr>
          </a:p>
        </p:txBody>
      </p:sp>
      <p:cxnSp>
        <p:nvCxnSpPr>
          <p:cNvPr id="334" name="Google Shape;334;g1139616ef65_0_46"/>
          <p:cNvCxnSpPr/>
          <p:nvPr/>
        </p:nvCxnSpPr>
        <p:spPr>
          <a:xfrm flipH="1">
            <a:off x="3336350" y="3123325"/>
            <a:ext cx="12900" cy="1579200"/>
          </a:xfrm>
          <a:prstGeom prst="straightConnector1">
            <a:avLst/>
          </a:prstGeom>
          <a:noFill/>
          <a:ln cap="flat" cmpd="sng" w="9525">
            <a:solidFill>
              <a:srgbClr val="B7B7B7"/>
            </a:solidFill>
            <a:prstDash val="solid"/>
            <a:round/>
            <a:headEnd len="sm" w="sm" type="none"/>
            <a:tailEnd len="sm" w="sm" type="none"/>
          </a:ln>
        </p:spPr>
      </p:cxnSp>
      <p:sp>
        <p:nvSpPr>
          <p:cNvPr id="335" name="Google Shape;335;g1139616ef65_0_46"/>
          <p:cNvSpPr txBox="1"/>
          <p:nvPr/>
        </p:nvSpPr>
        <p:spPr>
          <a:xfrm>
            <a:off x="3428025" y="3123325"/>
            <a:ext cx="2388900" cy="55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US" sz="2000">
                <a:solidFill>
                  <a:srgbClr val="4285F4"/>
                </a:solidFill>
                <a:latin typeface="Roboto"/>
                <a:ea typeface="Roboto"/>
                <a:cs typeface="Roboto"/>
                <a:sym typeface="Roboto"/>
              </a:rPr>
              <a:t>Sentiment </a:t>
            </a:r>
            <a:endParaRPr sz="2000">
              <a:solidFill>
                <a:srgbClr val="4285F4"/>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rPr lang="en-US" sz="2000">
                <a:solidFill>
                  <a:srgbClr val="4285F4"/>
                </a:solidFill>
                <a:latin typeface="Roboto"/>
                <a:ea typeface="Roboto"/>
                <a:cs typeface="Roboto"/>
                <a:sym typeface="Roboto"/>
              </a:rPr>
              <a:t>Analysis</a:t>
            </a:r>
            <a:endParaRPr b="0" i="0" sz="2000" u="none" cap="none" strike="noStrike">
              <a:solidFill>
                <a:srgbClr val="4285F4"/>
              </a:solidFill>
              <a:latin typeface="Roboto"/>
              <a:ea typeface="Roboto"/>
              <a:cs typeface="Roboto"/>
              <a:sym typeface="Roboto"/>
            </a:endParaRPr>
          </a:p>
        </p:txBody>
      </p:sp>
      <p:sp>
        <p:nvSpPr>
          <p:cNvPr id="336" name="Google Shape;336;g1139616ef65_0_46"/>
          <p:cNvSpPr txBox="1"/>
          <p:nvPr/>
        </p:nvSpPr>
        <p:spPr>
          <a:xfrm>
            <a:off x="3399450" y="3708100"/>
            <a:ext cx="2548800" cy="90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lang="en-US">
                <a:solidFill>
                  <a:srgbClr val="424242"/>
                </a:solidFill>
                <a:latin typeface="Roboto"/>
                <a:ea typeface="Roboto"/>
                <a:cs typeface="Roboto"/>
                <a:sym typeface="Roboto"/>
              </a:rPr>
              <a:t>Process of detecting positive or negative sentiments in news articles.</a:t>
            </a:r>
            <a:endParaRPr b="0" i="0" sz="1400" u="none" cap="none" strike="noStrike">
              <a:solidFill>
                <a:srgbClr val="424242"/>
              </a:solidFill>
              <a:latin typeface="Roboto"/>
              <a:ea typeface="Roboto"/>
              <a:cs typeface="Roboto"/>
              <a:sym typeface="Roboto"/>
            </a:endParaRPr>
          </a:p>
        </p:txBody>
      </p:sp>
      <p:cxnSp>
        <p:nvCxnSpPr>
          <p:cNvPr id="337" name="Google Shape;337;g1139616ef65_0_46"/>
          <p:cNvCxnSpPr/>
          <p:nvPr/>
        </p:nvCxnSpPr>
        <p:spPr>
          <a:xfrm flipH="1">
            <a:off x="8860275" y="2644850"/>
            <a:ext cx="31200" cy="1589400"/>
          </a:xfrm>
          <a:prstGeom prst="straightConnector1">
            <a:avLst/>
          </a:prstGeom>
          <a:noFill/>
          <a:ln cap="flat" cmpd="sng" w="9525">
            <a:solidFill>
              <a:srgbClr val="B7B7B7"/>
            </a:solidFill>
            <a:prstDash val="solid"/>
            <a:round/>
            <a:headEnd len="sm" w="sm" type="none"/>
            <a:tailEnd len="sm" w="sm" type="none"/>
          </a:ln>
        </p:spPr>
      </p:cxnSp>
      <p:sp>
        <p:nvSpPr>
          <p:cNvPr id="338" name="Google Shape;338;g1139616ef65_0_46"/>
          <p:cNvSpPr txBox="1"/>
          <p:nvPr/>
        </p:nvSpPr>
        <p:spPr>
          <a:xfrm>
            <a:off x="9011300" y="2570125"/>
            <a:ext cx="2844000" cy="55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285F4"/>
                </a:solidFill>
                <a:latin typeface="Roboto"/>
                <a:ea typeface="Roboto"/>
                <a:cs typeface="Roboto"/>
                <a:sym typeface="Roboto"/>
              </a:rPr>
              <a:t>Visualization </a:t>
            </a:r>
            <a:endParaRPr b="0" i="0" sz="2000" u="none" cap="none" strike="noStrike">
              <a:solidFill>
                <a:srgbClr val="4285F4"/>
              </a:solidFill>
              <a:latin typeface="Roboto"/>
              <a:ea typeface="Roboto"/>
              <a:cs typeface="Roboto"/>
              <a:sym typeface="Roboto"/>
            </a:endParaRPr>
          </a:p>
        </p:txBody>
      </p:sp>
      <p:sp>
        <p:nvSpPr>
          <p:cNvPr id="339" name="Google Shape;339;g1139616ef65_0_46"/>
          <p:cNvSpPr txBox="1"/>
          <p:nvPr/>
        </p:nvSpPr>
        <p:spPr>
          <a:xfrm>
            <a:off x="8958125" y="3003925"/>
            <a:ext cx="2666100" cy="123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US" sz="1400" u="none" cap="none" strike="noStrike">
                <a:solidFill>
                  <a:srgbClr val="424242"/>
                </a:solidFill>
                <a:latin typeface="Roboto"/>
                <a:ea typeface="Roboto"/>
                <a:cs typeface="Roboto"/>
                <a:sym typeface="Roboto"/>
              </a:rPr>
              <a:t>The simulations will help see all the possible outcomes, to understand the pattern and assess the impact of risk for better decision making.</a:t>
            </a:r>
            <a:endParaRPr b="0" i="0" sz="1200" u="none" cap="none" strike="noStrike">
              <a:solidFill>
                <a:srgbClr val="424242"/>
              </a:solidFill>
              <a:latin typeface="Roboto"/>
              <a:ea typeface="Roboto"/>
              <a:cs typeface="Roboto"/>
              <a:sym typeface="Roboto"/>
            </a:endParaRPr>
          </a:p>
        </p:txBody>
      </p:sp>
      <p:cxnSp>
        <p:nvCxnSpPr>
          <p:cNvPr id="340" name="Google Shape;340;g1139616ef65_0_46"/>
          <p:cNvCxnSpPr/>
          <p:nvPr/>
        </p:nvCxnSpPr>
        <p:spPr>
          <a:xfrm flipH="1">
            <a:off x="757650" y="3203050"/>
            <a:ext cx="13200" cy="1914000"/>
          </a:xfrm>
          <a:prstGeom prst="straightConnector1">
            <a:avLst/>
          </a:prstGeom>
          <a:noFill/>
          <a:ln cap="flat" cmpd="sng" w="9525">
            <a:solidFill>
              <a:srgbClr val="B7B7B7"/>
            </a:solidFill>
            <a:prstDash val="solid"/>
            <a:round/>
            <a:headEnd len="sm" w="sm" type="none"/>
            <a:tailEnd len="sm" w="sm" type="none"/>
          </a:ln>
        </p:spPr>
      </p:cxnSp>
      <p:sp>
        <p:nvSpPr>
          <p:cNvPr id="341" name="Google Shape;341;g1139616ef65_0_46"/>
          <p:cNvSpPr/>
          <p:nvPr/>
        </p:nvSpPr>
        <p:spPr>
          <a:xfrm>
            <a:off x="3326324" y="4784051"/>
            <a:ext cx="1285500" cy="13644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2" name="Google Shape;342;g1139616ef65_0_46"/>
          <p:cNvCxnSpPr/>
          <p:nvPr/>
        </p:nvCxnSpPr>
        <p:spPr>
          <a:xfrm flipH="1">
            <a:off x="6032050" y="2963825"/>
            <a:ext cx="28500" cy="1649700"/>
          </a:xfrm>
          <a:prstGeom prst="straightConnector1">
            <a:avLst/>
          </a:prstGeom>
          <a:noFill/>
          <a:ln cap="flat" cmpd="sng" w="9525">
            <a:solidFill>
              <a:srgbClr val="B7B7B7"/>
            </a:solidFill>
            <a:prstDash val="solid"/>
            <a:round/>
            <a:headEnd len="sm" w="sm" type="none"/>
            <a:tailEnd len="sm" w="sm" type="none"/>
          </a:ln>
        </p:spPr>
      </p:cxnSp>
      <p:sp>
        <p:nvSpPr>
          <p:cNvPr id="343" name="Google Shape;343;g1139616ef65_0_46"/>
          <p:cNvSpPr txBox="1"/>
          <p:nvPr/>
        </p:nvSpPr>
        <p:spPr>
          <a:xfrm>
            <a:off x="6144141" y="3003933"/>
            <a:ext cx="2388900" cy="55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285F4"/>
                </a:solidFill>
                <a:latin typeface="Roboto"/>
                <a:ea typeface="Roboto"/>
                <a:cs typeface="Roboto"/>
                <a:sym typeface="Roboto"/>
              </a:rPr>
              <a:t>Agents</a:t>
            </a:r>
            <a:endParaRPr b="0" i="0" sz="2000" u="none" cap="none" strike="noStrike">
              <a:solidFill>
                <a:srgbClr val="4285F4"/>
              </a:solidFill>
              <a:latin typeface="Roboto"/>
              <a:ea typeface="Roboto"/>
              <a:cs typeface="Roboto"/>
              <a:sym typeface="Roboto"/>
            </a:endParaRPr>
          </a:p>
        </p:txBody>
      </p:sp>
      <p:sp>
        <p:nvSpPr>
          <p:cNvPr id="344" name="Google Shape;344;g1139616ef65_0_46"/>
          <p:cNvSpPr txBox="1"/>
          <p:nvPr/>
        </p:nvSpPr>
        <p:spPr>
          <a:xfrm>
            <a:off x="6095100" y="3443750"/>
            <a:ext cx="2666100" cy="101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US" sz="1400" u="none" cap="none" strike="noStrike">
                <a:solidFill>
                  <a:srgbClr val="424242"/>
                </a:solidFill>
                <a:latin typeface="Roboto"/>
                <a:ea typeface="Roboto"/>
                <a:cs typeface="Roboto"/>
                <a:sym typeface="Roboto"/>
              </a:rPr>
              <a:t>These agents will help investors to be able to buy or sell 1 unit per transaction.</a:t>
            </a:r>
            <a:endParaRPr b="0" i="0" sz="1400" u="none" cap="none" strike="noStrike">
              <a:solidFill>
                <a:srgbClr val="424242"/>
              </a:solidFill>
              <a:latin typeface="Roboto"/>
              <a:ea typeface="Roboto"/>
              <a:cs typeface="Roboto"/>
              <a:sym typeface="Roboto"/>
            </a:endParaRPr>
          </a:p>
        </p:txBody>
      </p:sp>
      <p:sp>
        <p:nvSpPr>
          <p:cNvPr id="345" name="Google Shape;345;g1139616ef65_0_46"/>
          <p:cNvSpPr txBox="1"/>
          <p:nvPr/>
        </p:nvSpPr>
        <p:spPr>
          <a:xfrm>
            <a:off x="6113725" y="1900575"/>
            <a:ext cx="52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346" name="Google Shape;346;g1139616ef65_0_46"/>
          <p:cNvSpPr txBox="1"/>
          <p:nvPr/>
        </p:nvSpPr>
        <p:spPr>
          <a:xfrm>
            <a:off x="6113725" y="2039250"/>
            <a:ext cx="5249700" cy="446400"/>
          </a:xfrm>
          <a:prstGeom prst="rect">
            <a:avLst/>
          </a:prstGeom>
          <a:noFill/>
          <a:ln cap="flat" cmpd="sng" w="9525">
            <a:solidFill>
              <a:srgbClr val="4285F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1700">
                <a:solidFill>
                  <a:schemeClr val="dk1"/>
                </a:solidFill>
                <a:latin typeface="Gill Sans"/>
                <a:ea typeface="Gill Sans"/>
                <a:cs typeface="Gill Sans"/>
                <a:sym typeface="Gill Sans"/>
              </a:rPr>
              <a:t>Review 3</a:t>
            </a:r>
            <a:endParaRPr b="1" sz="1700">
              <a:latin typeface="Gill Sans"/>
              <a:ea typeface="Gill Sans"/>
              <a:cs typeface="Gill Sans"/>
              <a:sym typeface="Gill Sans"/>
            </a:endParaRPr>
          </a:p>
        </p:txBody>
      </p:sp>
      <p:sp>
        <p:nvSpPr>
          <p:cNvPr id="347" name="Google Shape;347;g1139616ef65_0_46"/>
          <p:cNvSpPr txBox="1"/>
          <p:nvPr/>
        </p:nvSpPr>
        <p:spPr>
          <a:xfrm>
            <a:off x="717950" y="2039250"/>
            <a:ext cx="5249700" cy="446400"/>
          </a:xfrm>
          <a:prstGeom prst="rect">
            <a:avLst/>
          </a:prstGeom>
          <a:noFill/>
          <a:ln cap="flat" cmpd="sng" w="9525">
            <a:solidFill>
              <a:srgbClr val="4285F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chemeClr val="dk1"/>
                </a:solidFill>
                <a:latin typeface="Gill Sans"/>
                <a:ea typeface="Gill Sans"/>
                <a:cs typeface="Gill Sans"/>
                <a:sym typeface="Gill Sans"/>
              </a:rPr>
              <a:t>Review 2</a:t>
            </a:r>
            <a:endParaRPr b="1" sz="1700">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1f6ba9a6e9_1_6"/>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CONTRIBUTIONS</a:t>
            </a:r>
            <a:endParaRPr/>
          </a:p>
        </p:txBody>
      </p:sp>
      <p:sp>
        <p:nvSpPr>
          <p:cNvPr id="353" name="Google Shape;353;g11f6ba9a6e9_1_6"/>
          <p:cNvSpPr txBox="1"/>
          <p:nvPr>
            <p:ph idx="1" type="body"/>
          </p:nvPr>
        </p:nvSpPr>
        <p:spPr>
          <a:xfrm>
            <a:off x="581200" y="1990650"/>
            <a:ext cx="11029500" cy="4240800"/>
          </a:xfrm>
          <a:prstGeom prst="rect">
            <a:avLst/>
          </a:prstGeom>
          <a:noFill/>
          <a:ln>
            <a:noFill/>
          </a:ln>
        </p:spPr>
        <p:txBody>
          <a:bodyPr anchorCtr="0" anchor="t" bIns="45700" lIns="91425" spcFirstLastPara="1" rIns="91425" wrap="square" tIns="45700">
            <a:noAutofit/>
          </a:bodyPr>
          <a:lstStyle/>
          <a:p>
            <a:pPr indent="-293300" lvl="0" marL="306000" rtl="0" algn="just">
              <a:lnSpc>
                <a:spcPct val="90000"/>
              </a:lnSpc>
              <a:spcBef>
                <a:spcPts val="1080"/>
              </a:spcBef>
              <a:spcAft>
                <a:spcPts val="0"/>
              </a:spcAft>
              <a:buSzPts val="2108"/>
              <a:buFont typeface="Calibri"/>
              <a:buChar char="■"/>
            </a:pPr>
            <a:r>
              <a:rPr lang="en-US" sz="2300">
                <a:latin typeface="Calibri"/>
                <a:ea typeface="Calibri"/>
                <a:cs typeface="Calibri"/>
                <a:sym typeface="Calibri"/>
              </a:rPr>
              <a:t>We will be using extensive feature engineering.</a:t>
            </a:r>
            <a:endParaRPr sz="2300">
              <a:latin typeface="Calibri"/>
              <a:ea typeface="Calibri"/>
              <a:cs typeface="Calibri"/>
              <a:sym typeface="Calibri"/>
            </a:endParaRPr>
          </a:p>
          <a:p>
            <a:pPr indent="-293300" lvl="0" marL="306000" rtl="0" algn="just">
              <a:lnSpc>
                <a:spcPct val="90000"/>
              </a:lnSpc>
              <a:spcBef>
                <a:spcPts val="1080"/>
              </a:spcBef>
              <a:spcAft>
                <a:spcPts val="0"/>
              </a:spcAft>
              <a:buSzPts val="2108"/>
              <a:buFont typeface="Calibri"/>
              <a:buChar char="■"/>
            </a:pPr>
            <a:r>
              <a:rPr lang="en-US" sz="2300">
                <a:latin typeface="Calibri"/>
                <a:ea typeface="Calibri"/>
                <a:cs typeface="Calibri"/>
                <a:sym typeface="Calibri"/>
              </a:rPr>
              <a:t>We have used two different methods for predicting the stock trend namely deep learning models and we </a:t>
            </a:r>
            <a:r>
              <a:rPr lang="en-US" sz="2300">
                <a:latin typeface="Calibri"/>
                <a:ea typeface="Calibri"/>
                <a:cs typeface="Calibri"/>
                <a:sym typeface="Calibri"/>
              </a:rPr>
              <a:t>developed</a:t>
            </a:r>
            <a:r>
              <a:rPr lang="en-US" sz="2300">
                <a:latin typeface="Calibri"/>
                <a:ea typeface="Calibri"/>
                <a:cs typeface="Calibri"/>
                <a:sym typeface="Calibri"/>
              </a:rPr>
              <a:t> agents based on stock market trading strategies.</a:t>
            </a:r>
            <a:endParaRPr sz="2300">
              <a:latin typeface="Calibri"/>
              <a:ea typeface="Calibri"/>
              <a:cs typeface="Calibri"/>
              <a:sym typeface="Calibri"/>
            </a:endParaRPr>
          </a:p>
          <a:p>
            <a:pPr indent="-293300" lvl="0" marL="306000" rtl="0" algn="just">
              <a:lnSpc>
                <a:spcPct val="90000"/>
              </a:lnSpc>
              <a:spcBef>
                <a:spcPts val="1080"/>
              </a:spcBef>
              <a:spcAft>
                <a:spcPts val="0"/>
              </a:spcAft>
              <a:buSzPts val="2108"/>
              <a:buFont typeface="Calibri"/>
              <a:buChar char="■"/>
            </a:pPr>
            <a:r>
              <a:rPr lang="en-US" sz="2300">
                <a:latin typeface="Calibri"/>
                <a:ea typeface="Calibri"/>
                <a:cs typeface="Calibri"/>
                <a:sym typeface="Calibri"/>
              </a:rPr>
              <a:t>A customised long-short-term- memory (LSTM), Bi-directional LSTM, Basic RNN, Gated Recurrent Units (GRU) and Bi-directional GRU based deep learning models and their comparison based on the accuracy.</a:t>
            </a:r>
            <a:endParaRPr sz="2300">
              <a:latin typeface="Calibri"/>
              <a:ea typeface="Calibri"/>
              <a:cs typeface="Calibri"/>
              <a:sym typeface="Calibri"/>
            </a:endParaRPr>
          </a:p>
          <a:p>
            <a:pPr indent="-293300" lvl="0" marL="306000" rtl="0" algn="just">
              <a:lnSpc>
                <a:spcPct val="90000"/>
              </a:lnSpc>
              <a:spcBef>
                <a:spcPts val="1080"/>
              </a:spcBef>
              <a:spcAft>
                <a:spcPts val="0"/>
              </a:spcAft>
              <a:buSzPts val="2108"/>
              <a:buFont typeface="Calibri"/>
              <a:buChar char="■"/>
            </a:pPr>
            <a:r>
              <a:rPr lang="en-US" sz="2300">
                <a:latin typeface="Calibri"/>
                <a:ea typeface="Calibri"/>
                <a:cs typeface="Calibri"/>
                <a:sym typeface="Calibri"/>
              </a:rPr>
              <a:t>We will be using agents (Turtle trading agent and Moving average agent ) to depict selling and buying points of stock trend. </a:t>
            </a:r>
            <a:endParaRPr sz="2300">
              <a:latin typeface="Calibri"/>
              <a:ea typeface="Calibri"/>
              <a:cs typeface="Calibri"/>
              <a:sym typeface="Calibri"/>
            </a:endParaRPr>
          </a:p>
          <a:p>
            <a:pPr indent="-293300" lvl="0" marL="306000" rtl="0" algn="just">
              <a:lnSpc>
                <a:spcPct val="90000"/>
              </a:lnSpc>
              <a:spcBef>
                <a:spcPts val="1080"/>
              </a:spcBef>
              <a:spcAft>
                <a:spcPts val="0"/>
              </a:spcAft>
              <a:buSzPts val="2108"/>
              <a:buFont typeface="Calibri"/>
              <a:buChar char="■"/>
            </a:pPr>
            <a:r>
              <a:rPr lang="en-US" sz="2300">
                <a:latin typeface="Calibri"/>
                <a:ea typeface="Calibri"/>
                <a:cs typeface="Calibri"/>
                <a:sym typeface="Calibri"/>
              </a:rPr>
              <a:t>And we will be using  Monte Carlo and joint Plot Visualisation techniques to represent the stocks.</a:t>
            </a:r>
            <a:endParaRPr sz="2300">
              <a:latin typeface="Calibri"/>
              <a:ea typeface="Calibri"/>
              <a:cs typeface="Calibri"/>
              <a:sym typeface="Calibri"/>
            </a:endParaRPr>
          </a:p>
          <a:p>
            <a:pPr indent="-305492" lvl="0" marL="306000" rtl="0" algn="just">
              <a:lnSpc>
                <a:spcPct val="90000"/>
              </a:lnSpc>
              <a:spcBef>
                <a:spcPts val="1080"/>
              </a:spcBef>
              <a:spcAft>
                <a:spcPts val="0"/>
              </a:spcAft>
              <a:buSzPts val="2300"/>
              <a:buFont typeface="Calibri"/>
              <a:buChar char="■"/>
            </a:pPr>
            <a:r>
              <a:rPr lang="en-US" sz="2300">
                <a:latin typeface="Calibri"/>
                <a:ea typeface="Calibri"/>
                <a:cs typeface="Calibri"/>
                <a:sym typeface="Calibri"/>
              </a:rPr>
              <a:t>We also included sentiment analysis in our project to make the trend accurate and so that all factors and outliers are included at the time of prediction.</a:t>
            </a:r>
            <a:endParaRPr sz="23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CONCLUSION</a:t>
            </a:r>
            <a:endParaRPr/>
          </a:p>
        </p:txBody>
      </p:sp>
      <p:sp>
        <p:nvSpPr>
          <p:cNvPr id="359" name="Google Shape;359;p25"/>
          <p:cNvSpPr txBox="1"/>
          <p:nvPr>
            <p:ph idx="1" type="body"/>
          </p:nvPr>
        </p:nvSpPr>
        <p:spPr>
          <a:xfrm>
            <a:off x="471340" y="1869412"/>
            <a:ext cx="11415859" cy="4913174"/>
          </a:xfrm>
          <a:prstGeom prst="rect">
            <a:avLst/>
          </a:prstGeom>
          <a:noFill/>
          <a:ln>
            <a:noFill/>
          </a:ln>
        </p:spPr>
        <p:txBody>
          <a:bodyPr anchorCtr="0" anchor="t" bIns="45700" lIns="91425" spcFirstLastPara="1" rIns="91425" wrap="square" tIns="45700">
            <a:noAutofit/>
          </a:bodyPr>
          <a:lstStyle/>
          <a:p>
            <a:pPr indent="-371094" lvl="0" marL="342900" rtl="0" algn="just">
              <a:lnSpc>
                <a:spcPct val="90000"/>
              </a:lnSpc>
              <a:spcBef>
                <a:spcPts val="1080"/>
              </a:spcBef>
              <a:spcAft>
                <a:spcPts val="0"/>
              </a:spcAft>
              <a:buSzPts val="2100"/>
              <a:buFont typeface="Calibri"/>
              <a:buChar char="◼"/>
            </a:pPr>
            <a:r>
              <a:rPr lang="en-US" sz="2100">
                <a:solidFill>
                  <a:schemeClr val="dk1"/>
                </a:solidFill>
                <a:latin typeface="Calibri"/>
                <a:ea typeface="Calibri"/>
                <a:cs typeface="Calibri"/>
                <a:sym typeface="Calibri"/>
              </a:rPr>
              <a:t>The main idea of this project is to make a prediction model which could help people trade in the stock market despite being proficient in the stock market. </a:t>
            </a:r>
            <a:endParaRPr sz="2100">
              <a:solidFill>
                <a:schemeClr val="dk1"/>
              </a:solidFill>
              <a:latin typeface="Calibri"/>
              <a:ea typeface="Calibri"/>
              <a:cs typeface="Calibri"/>
              <a:sym typeface="Calibri"/>
            </a:endParaRPr>
          </a:p>
          <a:p>
            <a:pPr indent="-371094" lvl="0" marL="342900" rtl="0" algn="just">
              <a:lnSpc>
                <a:spcPct val="90000"/>
              </a:lnSpc>
              <a:spcBef>
                <a:spcPts val="1080"/>
              </a:spcBef>
              <a:spcAft>
                <a:spcPts val="0"/>
              </a:spcAft>
              <a:buSzPts val="2100"/>
              <a:buFont typeface="Calibri"/>
              <a:buChar char="◼"/>
            </a:pPr>
            <a:r>
              <a:rPr lang="en-US" sz="2100">
                <a:solidFill>
                  <a:schemeClr val="dk1"/>
                </a:solidFill>
                <a:latin typeface="Calibri"/>
                <a:ea typeface="Calibri"/>
                <a:cs typeface="Calibri"/>
                <a:sym typeface="Calibri"/>
              </a:rPr>
              <a:t>We all know the stock market is a risky game and models or algorithms are not 100% correct every time but with the help of this project are trying to implement a model as accurate as possible keeping the current trend in mind. </a:t>
            </a:r>
            <a:endParaRPr sz="2100">
              <a:solidFill>
                <a:schemeClr val="dk1"/>
              </a:solidFill>
              <a:latin typeface="Calibri"/>
              <a:ea typeface="Calibri"/>
              <a:cs typeface="Calibri"/>
              <a:sym typeface="Calibri"/>
            </a:endParaRPr>
          </a:p>
          <a:p>
            <a:pPr indent="-371094" lvl="0" marL="342900" rtl="0" algn="just">
              <a:lnSpc>
                <a:spcPct val="90000"/>
              </a:lnSpc>
              <a:spcBef>
                <a:spcPts val="1080"/>
              </a:spcBef>
              <a:spcAft>
                <a:spcPts val="0"/>
              </a:spcAft>
              <a:buSzPts val="2100"/>
              <a:buFont typeface="Calibri"/>
              <a:buChar char="◼"/>
            </a:pPr>
            <a:r>
              <a:rPr lang="en-US" sz="2100">
                <a:solidFill>
                  <a:schemeClr val="dk1"/>
                </a:solidFill>
                <a:latin typeface="Calibri"/>
                <a:ea typeface="Calibri"/>
                <a:cs typeface="Calibri"/>
                <a:sym typeface="Calibri"/>
              </a:rPr>
              <a:t>We will also show a visual comparison of various stocks on the basis of which a person will be able to take calls regarding buying and selling of a particular stock. </a:t>
            </a:r>
            <a:endParaRPr sz="2100">
              <a:solidFill>
                <a:schemeClr val="dk1"/>
              </a:solidFill>
              <a:latin typeface="Calibri"/>
              <a:ea typeface="Calibri"/>
              <a:cs typeface="Calibri"/>
              <a:sym typeface="Calibri"/>
            </a:endParaRPr>
          </a:p>
          <a:p>
            <a:pPr indent="-371094" lvl="0" marL="342900" rtl="0" algn="just">
              <a:lnSpc>
                <a:spcPct val="90000"/>
              </a:lnSpc>
              <a:spcBef>
                <a:spcPts val="1080"/>
              </a:spcBef>
              <a:spcAft>
                <a:spcPts val="0"/>
              </a:spcAft>
              <a:buSzPts val="2100"/>
              <a:buFont typeface="Calibri"/>
              <a:buChar char="◼"/>
            </a:pPr>
            <a:r>
              <a:rPr lang="en-US" sz="2100">
                <a:solidFill>
                  <a:schemeClr val="dk1"/>
                </a:solidFill>
                <a:latin typeface="Calibri"/>
                <a:ea typeface="Calibri"/>
                <a:cs typeface="Calibri"/>
                <a:sym typeface="Calibri"/>
              </a:rPr>
              <a:t>To identify this pattern we have used Markov Chain Models particularly Monte Carlo Simulations which searches for a pattern in the data set and makes predictions on the basis of it </a:t>
            </a:r>
            <a:endParaRPr sz="2100">
              <a:solidFill>
                <a:schemeClr val="dk1"/>
              </a:solidFill>
              <a:latin typeface="Calibri"/>
              <a:ea typeface="Calibri"/>
              <a:cs typeface="Calibri"/>
              <a:sym typeface="Calibri"/>
            </a:endParaRPr>
          </a:p>
          <a:p>
            <a:pPr indent="-371094" lvl="0" marL="342900" rtl="0" algn="just">
              <a:lnSpc>
                <a:spcPct val="90000"/>
              </a:lnSpc>
              <a:spcBef>
                <a:spcPts val="1080"/>
              </a:spcBef>
              <a:spcAft>
                <a:spcPts val="0"/>
              </a:spcAft>
              <a:buSzPts val="2100"/>
              <a:buFont typeface="Calibri"/>
              <a:buChar char="◼"/>
            </a:pPr>
            <a:r>
              <a:rPr lang="en-US" sz="2100">
                <a:solidFill>
                  <a:schemeClr val="dk1"/>
                </a:solidFill>
                <a:latin typeface="Calibri"/>
                <a:ea typeface="Calibri"/>
                <a:cs typeface="Calibri"/>
                <a:sym typeface="Calibri"/>
              </a:rPr>
              <a:t>Then with the help of deep learning we could make understanding stock market workload easy for analysts and even for customers who want to start trading by investing in stocks despite little knowledge.</a:t>
            </a:r>
            <a:endParaRPr sz="2100">
              <a:solidFill>
                <a:schemeClr val="dk1"/>
              </a:solidFill>
              <a:latin typeface="Calibri"/>
              <a:ea typeface="Calibri"/>
              <a:cs typeface="Calibri"/>
              <a:sym typeface="Calibri"/>
            </a:endParaRPr>
          </a:p>
          <a:p>
            <a:pPr indent="-371094" lvl="0" marL="342900" rtl="0" algn="just">
              <a:lnSpc>
                <a:spcPct val="90000"/>
              </a:lnSpc>
              <a:spcBef>
                <a:spcPts val="1080"/>
              </a:spcBef>
              <a:spcAft>
                <a:spcPts val="0"/>
              </a:spcAft>
              <a:buSzPts val="2100"/>
              <a:buFont typeface="Calibri"/>
              <a:buChar char="◼"/>
            </a:pPr>
            <a:r>
              <a:rPr lang="en-US" sz="2100">
                <a:solidFill>
                  <a:schemeClr val="dk1"/>
                </a:solidFill>
                <a:latin typeface="Calibri"/>
                <a:ea typeface="Calibri"/>
                <a:cs typeface="Calibri"/>
                <a:sym typeface="Calibri"/>
              </a:rPr>
              <a:t>Sentiment analysis is used to understand financial news and make decisions on stock market investments.</a:t>
            </a:r>
            <a:endParaRPr sz="2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sp>
        <p:nvSpPr>
          <p:cNvPr id="365" name="Google Shape;365;p27"/>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Digital Numbers" id="366" name="Google Shape;366;p27"/>
          <p:cNvPicPr preferRelativeResize="0"/>
          <p:nvPr/>
        </p:nvPicPr>
        <p:blipFill rotWithShape="1">
          <a:blip r:embed="rId3">
            <a:alphaModFix/>
          </a:blip>
          <a:srcRect b="1" l="2189" r="9640" t="0"/>
          <a:stretch/>
        </p:blipFill>
        <p:spPr>
          <a:xfrm>
            <a:off x="446534" y="723899"/>
            <a:ext cx="7498616" cy="5676901"/>
          </a:xfrm>
          <a:prstGeom prst="rect">
            <a:avLst/>
          </a:prstGeom>
          <a:noFill/>
          <a:ln>
            <a:noFill/>
          </a:ln>
        </p:spPr>
      </p:pic>
      <p:sp>
        <p:nvSpPr>
          <p:cNvPr id="367" name="Google Shape;367;p27"/>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7"/>
          <p:cNvSpPr txBox="1"/>
          <p:nvPr>
            <p:ph type="ctrTitle"/>
          </p:nvPr>
        </p:nvSpPr>
        <p:spPr>
          <a:xfrm>
            <a:off x="8296275" y="1419226"/>
            <a:ext cx="3081576" cy="1746762"/>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FFFFF"/>
              </a:buClr>
              <a:buSzPts val="3600"/>
              <a:buFont typeface="Gill Sans"/>
              <a:buNone/>
            </a:pPr>
            <a:r>
              <a:rPr lang="en-US">
                <a:solidFill>
                  <a:srgbClr val="FFFFFF"/>
                </a:solidFill>
              </a:rPr>
              <a:t>THANK YOU</a:t>
            </a:r>
            <a:endParaRPr/>
          </a:p>
        </p:txBody>
      </p:sp>
      <p:sp>
        <p:nvSpPr>
          <p:cNvPr id="369" name="Google Shape;369;p27"/>
          <p:cNvSpPr txBox="1"/>
          <p:nvPr>
            <p:ph idx="1" type="subTitle"/>
          </p:nvPr>
        </p:nvSpPr>
        <p:spPr>
          <a:xfrm>
            <a:off x="8296275" y="3505095"/>
            <a:ext cx="3081576" cy="262900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840"/>
              <a:buNone/>
            </a:pPr>
            <a:r>
              <a:rPr lang="en-US" sz="2000">
                <a:solidFill>
                  <a:schemeClr val="lt2"/>
                </a:solidFill>
              </a:rPr>
              <a:t>SANCHITA SURYAVANSHI</a:t>
            </a:r>
            <a:endParaRPr sz="2000">
              <a:solidFill>
                <a:schemeClr val="lt2"/>
              </a:solidFill>
            </a:endParaRPr>
          </a:p>
          <a:p>
            <a:pPr indent="0" lvl="0" marL="0" rtl="0" algn="ctr">
              <a:lnSpc>
                <a:spcPct val="100000"/>
              </a:lnSpc>
              <a:spcBef>
                <a:spcPts val="0"/>
              </a:spcBef>
              <a:spcAft>
                <a:spcPts val="0"/>
              </a:spcAft>
              <a:buSzPts val="1840"/>
              <a:buNone/>
            </a:pPr>
            <a:r>
              <a:rPr lang="en-US" sz="2000">
                <a:solidFill>
                  <a:schemeClr val="lt2"/>
                </a:solidFill>
              </a:rPr>
              <a:t>18BCE0506</a:t>
            </a:r>
            <a:endParaRPr sz="2000">
              <a:solidFill>
                <a:schemeClr val="lt2"/>
              </a:solidFill>
            </a:endParaRPr>
          </a:p>
          <a:p>
            <a:pPr indent="0" lvl="0" marL="0" rtl="0" algn="ctr">
              <a:lnSpc>
                <a:spcPct val="100000"/>
              </a:lnSpc>
              <a:spcBef>
                <a:spcPts val="0"/>
              </a:spcBef>
              <a:spcAft>
                <a:spcPts val="0"/>
              </a:spcAft>
              <a:buSzPts val="1840"/>
              <a:buNone/>
            </a:pPr>
            <a:r>
              <a:t/>
            </a:r>
            <a:endParaRPr sz="2000">
              <a:solidFill>
                <a:schemeClr val="lt2"/>
              </a:solidFill>
            </a:endParaRPr>
          </a:p>
          <a:p>
            <a:pPr indent="0" lvl="0" marL="0" rtl="0" algn="ctr">
              <a:lnSpc>
                <a:spcPct val="100000"/>
              </a:lnSpc>
              <a:spcBef>
                <a:spcPts val="0"/>
              </a:spcBef>
              <a:spcAft>
                <a:spcPts val="0"/>
              </a:spcAft>
              <a:buSzPts val="1840"/>
              <a:buNone/>
            </a:pPr>
            <a:r>
              <a:rPr lang="en-US" sz="2000">
                <a:solidFill>
                  <a:schemeClr val="lt2"/>
                </a:solidFill>
              </a:rPr>
              <a:t>KAREN PINTO</a:t>
            </a:r>
            <a:endParaRPr/>
          </a:p>
          <a:p>
            <a:pPr indent="0" lvl="0" marL="0" rtl="0" algn="ctr">
              <a:lnSpc>
                <a:spcPct val="100000"/>
              </a:lnSpc>
              <a:spcBef>
                <a:spcPts val="0"/>
              </a:spcBef>
              <a:spcAft>
                <a:spcPts val="0"/>
              </a:spcAft>
              <a:buSzPts val="1840"/>
              <a:buNone/>
            </a:pPr>
            <a:r>
              <a:rPr lang="en-US" sz="2000">
                <a:solidFill>
                  <a:schemeClr val="lt2"/>
                </a:solidFill>
              </a:rPr>
              <a:t>18BCE0596</a:t>
            </a:r>
            <a:endParaRPr/>
          </a:p>
          <a:p>
            <a:pPr indent="0" lvl="0" marL="0" rtl="0" algn="l">
              <a:lnSpc>
                <a:spcPct val="100000"/>
              </a:lnSpc>
              <a:spcBef>
                <a:spcPts val="920"/>
              </a:spcBef>
              <a:spcAft>
                <a:spcPts val="0"/>
              </a:spcAft>
              <a:buSzPts val="1472"/>
              <a:buNone/>
            </a:pPr>
            <a:r>
              <a:t/>
            </a:r>
            <a:endParaRPr>
              <a:solidFill>
                <a:schemeClr val="lt2"/>
              </a:solidFill>
            </a:endParaRPr>
          </a:p>
          <a:p>
            <a:pPr indent="0" lvl="0" marL="0" rtl="0" algn="l">
              <a:lnSpc>
                <a:spcPct val="100000"/>
              </a:lnSpc>
              <a:spcBef>
                <a:spcPts val="920"/>
              </a:spcBef>
              <a:spcAft>
                <a:spcPts val="0"/>
              </a:spcAft>
              <a:buSzPts val="1472"/>
              <a:buNone/>
            </a:pPr>
            <a:r>
              <a:t/>
            </a:r>
            <a:endParaRPr>
              <a:solidFill>
                <a:schemeClr val="lt2"/>
              </a:solidFill>
            </a:endParaRPr>
          </a:p>
        </p:txBody>
      </p:sp>
      <p:grpSp>
        <p:nvGrpSpPr>
          <p:cNvPr id="370" name="Google Shape;370;p27"/>
          <p:cNvGrpSpPr/>
          <p:nvPr/>
        </p:nvGrpSpPr>
        <p:grpSpPr>
          <a:xfrm>
            <a:off x="446534" y="453643"/>
            <a:ext cx="11298933" cy="98554"/>
            <a:chOff x="446534" y="453643"/>
            <a:chExt cx="11298933" cy="98554"/>
          </a:xfrm>
        </p:grpSpPr>
        <p:sp>
          <p:nvSpPr>
            <p:cNvPr id="371" name="Google Shape;371;p27"/>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7"/>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1200424307_0_55"/>
          <p:cNvSpPr txBox="1"/>
          <p:nvPr>
            <p:ph type="title"/>
          </p:nvPr>
        </p:nvSpPr>
        <p:spPr>
          <a:xfrm>
            <a:off x="603717" y="64460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1800"/>
              <a:buNone/>
            </a:pPr>
            <a:r>
              <a:rPr lang="en-US"/>
              <a:t>ABSTRACT</a:t>
            </a:r>
            <a:endParaRPr/>
          </a:p>
        </p:txBody>
      </p:sp>
      <p:sp>
        <p:nvSpPr>
          <p:cNvPr id="116" name="Google Shape;116;g11200424307_0_55"/>
          <p:cNvSpPr txBox="1"/>
          <p:nvPr>
            <p:ph idx="1" type="body"/>
          </p:nvPr>
        </p:nvSpPr>
        <p:spPr>
          <a:xfrm>
            <a:off x="406175" y="2064200"/>
            <a:ext cx="11424600" cy="4920300"/>
          </a:xfrm>
          <a:prstGeom prst="rect">
            <a:avLst/>
          </a:prstGeom>
          <a:noFill/>
          <a:ln>
            <a:noFill/>
          </a:ln>
        </p:spPr>
        <p:txBody>
          <a:bodyPr anchorCtr="0" anchor="ctr" bIns="45700" lIns="91425" spcFirstLastPara="1" rIns="91425" wrap="square" tIns="45700">
            <a:noAutofit/>
          </a:bodyPr>
          <a:lstStyle/>
          <a:p>
            <a:pPr indent="0" lvl="0" marL="0" rtl="0" algn="just">
              <a:lnSpc>
                <a:spcPct val="150000"/>
              </a:lnSpc>
              <a:spcBef>
                <a:spcPts val="0"/>
              </a:spcBef>
              <a:spcAft>
                <a:spcPts val="0"/>
              </a:spcAft>
              <a:buNone/>
            </a:pPr>
            <a:r>
              <a:t/>
            </a:r>
            <a:endParaRPr sz="2000">
              <a:solidFill>
                <a:schemeClr val="dk1"/>
              </a:solidFill>
              <a:latin typeface="Calibri"/>
              <a:ea typeface="Calibri"/>
              <a:cs typeface="Calibri"/>
              <a:sym typeface="Calibri"/>
            </a:endParaRPr>
          </a:p>
          <a:p>
            <a:pPr indent="-361950" lvl="0" marL="457200" rtl="0" algn="just">
              <a:lnSpc>
                <a:spcPct val="115000"/>
              </a:lnSpc>
              <a:spcBef>
                <a:spcPts val="0"/>
              </a:spcBef>
              <a:spcAft>
                <a:spcPts val="0"/>
              </a:spcAft>
              <a:buSzPts val="2100"/>
              <a:buFont typeface="Calibri"/>
              <a:buChar char="◼"/>
            </a:pPr>
            <a:r>
              <a:rPr lang="en-US" sz="2100">
                <a:solidFill>
                  <a:schemeClr val="dk1"/>
                </a:solidFill>
                <a:latin typeface="Calibri"/>
                <a:ea typeface="Calibri"/>
                <a:cs typeface="Calibri"/>
                <a:sym typeface="Calibri"/>
              </a:rPr>
              <a:t>Most of the daily stock market traders lose their money due lack of expertise and understanding of the movement of the market, so through this project we want to bring awareness to the people who are new and not well versed with trading on the stock market as most of the traders lack experience.</a:t>
            </a:r>
            <a:endParaRPr sz="2100">
              <a:solidFill>
                <a:schemeClr val="dk1"/>
              </a:solidFill>
              <a:latin typeface="Calibri"/>
              <a:ea typeface="Calibri"/>
              <a:cs typeface="Calibri"/>
              <a:sym typeface="Calibri"/>
            </a:endParaRPr>
          </a:p>
          <a:p>
            <a:pPr indent="-361950" lvl="0" marL="457200" rtl="0" algn="just">
              <a:lnSpc>
                <a:spcPct val="115000"/>
              </a:lnSpc>
              <a:spcBef>
                <a:spcPts val="0"/>
              </a:spcBef>
              <a:spcAft>
                <a:spcPts val="0"/>
              </a:spcAft>
              <a:buSzPts val="2100"/>
              <a:buFont typeface="Calibri"/>
              <a:buChar char="◼"/>
            </a:pPr>
            <a:r>
              <a:rPr lang="en-US" sz="2100">
                <a:solidFill>
                  <a:schemeClr val="dk1"/>
                </a:solidFill>
                <a:latin typeface="Calibri"/>
                <a:ea typeface="Calibri"/>
                <a:cs typeface="Calibri"/>
                <a:sym typeface="Calibri"/>
              </a:rPr>
              <a:t>And it is impossible to keep track of the performance of stocks and shares in the market every hour, every minute and every second most traders lose money.</a:t>
            </a:r>
            <a:endParaRPr sz="2100">
              <a:solidFill>
                <a:schemeClr val="dk1"/>
              </a:solidFill>
              <a:latin typeface="Calibri"/>
              <a:ea typeface="Calibri"/>
              <a:cs typeface="Calibri"/>
              <a:sym typeface="Calibri"/>
            </a:endParaRPr>
          </a:p>
          <a:p>
            <a:pPr indent="-361950" lvl="0" marL="457200" rtl="0" algn="just">
              <a:lnSpc>
                <a:spcPct val="115000"/>
              </a:lnSpc>
              <a:spcBef>
                <a:spcPts val="0"/>
              </a:spcBef>
              <a:spcAft>
                <a:spcPts val="0"/>
              </a:spcAft>
              <a:buSzPts val="2100"/>
              <a:buFont typeface="Calibri"/>
              <a:buChar char="◼"/>
            </a:pPr>
            <a:r>
              <a:rPr lang="en-US" sz="2100">
                <a:solidFill>
                  <a:schemeClr val="dk1"/>
                </a:solidFill>
                <a:latin typeface="Calibri"/>
                <a:ea typeface="Calibri"/>
                <a:cs typeface="Calibri"/>
                <a:sym typeface="Calibri"/>
              </a:rPr>
              <a:t>Predicting stocks has been an old age problem which is yet to be resolved. Few of the prediction systems were implemented but the problem of stocking up the data, updating data based on time periods became a challenging task. </a:t>
            </a:r>
            <a:endParaRPr sz="2100">
              <a:latin typeface="Calibri"/>
              <a:ea typeface="Calibri"/>
              <a:cs typeface="Calibri"/>
              <a:sym typeface="Calibri"/>
            </a:endParaRPr>
          </a:p>
          <a:p>
            <a:pPr indent="-361950" lvl="0" marL="457200" rtl="0" algn="just">
              <a:lnSpc>
                <a:spcPct val="115000"/>
              </a:lnSpc>
              <a:spcBef>
                <a:spcPts val="0"/>
              </a:spcBef>
              <a:spcAft>
                <a:spcPts val="0"/>
              </a:spcAft>
              <a:buSzPts val="2100"/>
              <a:buFont typeface="Calibri"/>
              <a:buChar char="◼"/>
            </a:pPr>
            <a:r>
              <a:rPr lang="en-US" sz="2100">
                <a:solidFill>
                  <a:schemeClr val="dk1"/>
                </a:solidFill>
                <a:latin typeface="Calibri"/>
                <a:ea typeface="Calibri"/>
                <a:cs typeface="Calibri"/>
                <a:sym typeface="Calibri"/>
              </a:rPr>
              <a:t>Hence, we are planning to solve this old age issue by implementing various deep learning models and comparing them to determine which algorithm would suit perfectly according to the situation.</a:t>
            </a:r>
            <a:endParaRPr sz="2100">
              <a:latin typeface="Calibri"/>
              <a:ea typeface="Calibri"/>
              <a:cs typeface="Calibri"/>
              <a:sym typeface="Calibri"/>
            </a:endParaRPr>
          </a:p>
          <a:p>
            <a:pPr indent="0" lvl="0" marL="457200" rtl="0" algn="just">
              <a:spcBef>
                <a:spcPts val="0"/>
              </a:spcBef>
              <a:spcAft>
                <a:spcPts val="0"/>
              </a:spcAft>
              <a:buNone/>
            </a:pPr>
            <a:r>
              <a:t/>
            </a:r>
            <a:endParaRPr sz="2400">
              <a:latin typeface="Calibri"/>
              <a:ea typeface="Calibri"/>
              <a:cs typeface="Calibri"/>
              <a:sym typeface="Calibri"/>
            </a:endParaRPr>
          </a:p>
          <a:p>
            <a:pPr indent="0" lvl="0" marL="457200" rtl="0" algn="just">
              <a:lnSpc>
                <a:spcPct val="100000"/>
              </a:lnSpc>
              <a:spcBef>
                <a:spcPts val="0"/>
              </a:spcBef>
              <a:spcAft>
                <a:spcPts val="0"/>
              </a:spcAft>
              <a:buNone/>
            </a:pPr>
            <a:r>
              <a:t/>
            </a:r>
            <a:endParaRPr sz="2000">
              <a:latin typeface="Calibri"/>
              <a:ea typeface="Calibri"/>
              <a:cs typeface="Calibri"/>
              <a:sym typeface="Calibri"/>
            </a:endParaRPr>
          </a:p>
          <a:p>
            <a:pPr indent="0" lvl="0" marL="457200" rtl="0" algn="just">
              <a:lnSpc>
                <a:spcPct val="100000"/>
              </a:lnSpc>
              <a:spcBef>
                <a:spcPts val="0"/>
              </a:spcBef>
              <a:spcAft>
                <a:spcPts val="0"/>
              </a:spcAft>
              <a:buNone/>
            </a:pPr>
            <a:r>
              <a:t/>
            </a:r>
            <a:endParaRPr sz="24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INTRODUCTION</a:t>
            </a:r>
            <a:endParaRPr/>
          </a:p>
        </p:txBody>
      </p:sp>
      <p:sp>
        <p:nvSpPr>
          <p:cNvPr id="122" name="Google Shape;122;p2"/>
          <p:cNvSpPr txBox="1"/>
          <p:nvPr>
            <p:ph idx="1" type="body"/>
          </p:nvPr>
        </p:nvSpPr>
        <p:spPr>
          <a:xfrm>
            <a:off x="486925" y="1973100"/>
            <a:ext cx="11268300" cy="4746900"/>
          </a:xfrm>
          <a:prstGeom prst="rect">
            <a:avLst/>
          </a:prstGeom>
          <a:noFill/>
          <a:ln>
            <a:noFill/>
          </a:ln>
        </p:spPr>
        <p:txBody>
          <a:bodyPr anchorCtr="0" anchor="t" bIns="45700" lIns="91425" spcFirstLastPara="1" rIns="91425" wrap="square" tIns="45700">
            <a:normAutofit lnSpcReduction="10000"/>
          </a:bodyPr>
          <a:lstStyle/>
          <a:p>
            <a:pPr indent="-355600" lvl="0" marL="457200" rtl="0" algn="just">
              <a:lnSpc>
                <a:spcPct val="115000"/>
              </a:lnSpc>
              <a:spcBef>
                <a:spcPts val="0"/>
              </a:spcBef>
              <a:spcAft>
                <a:spcPts val="0"/>
              </a:spcAft>
              <a:buSzPts val="2000"/>
              <a:buFont typeface="Calibri"/>
              <a:buChar char="◼"/>
            </a:pPr>
            <a:r>
              <a:rPr lang="en-US" sz="2000">
                <a:solidFill>
                  <a:schemeClr val="dk1"/>
                </a:solidFill>
                <a:latin typeface="Calibri"/>
                <a:ea typeface="Calibri"/>
                <a:cs typeface="Calibri"/>
                <a:sym typeface="Calibri"/>
              </a:rPr>
              <a:t>We  have come up with a solution for ordinary traders who understand market movements and predict positive results for sure. In this case we will develop a systematic approach using existing solutions where people having minimum knowledge in this field can do investments by seeing the graphs and visualizations .</a:t>
            </a:r>
            <a:endParaRPr sz="2000">
              <a:latin typeface="Calibri"/>
              <a:ea typeface="Calibri"/>
              <a:cs typeface="Calibri"/>
              <a:sym typeface="Calibri"/>
            </a:endParaRPr>
          </a:p>
          <a:p>
            <a:pPr indent="-355600" lvl="0" marL="457200" rtl="0" algn="just">
              <a:lnSpc>
                <a:spcPct val="115000"/>
              </a:lnSpc>
              <a:spcBef>
                <a:spcPts val="0"/>
              </a:spcBef>
              <a:spcAft>
                <a:spcPts val="0"/>
              </a:spcAft>
              <a:buSzPts val="2000"/>
              <a:buFont typeface="Calibri"/>
              <a:buChar char="◼"/>
            </a:pPr>
            <a:r>
              <a:rPr lang="en-US" sz="2000">
                <a:solidFill>
                  <a:schemeClr val="dk1"/>
                </a:solidFill>
                <a:latin typeface="Calibri"/>
                <a:ea typeface="Calibri"/>
                <a:cs typeface="Calibri"/>
                <a:sym typeface="Calibri"/>
              </a:rPr>
              <a:t>This project will use deep learning models to predict the future outcomes of the stock market, by analysing and finding the pattern in the data set provided. The model will be composed of four functions which will be evaluating several different tasks and will have separate complexity according to their use cases. </a:t>
            </a:r>
            <a:endParaRPr sz="2000">
              <a:solidFill>
                <a:schemeClr val="dk1"/>
              </a:solidFill>
              <a:latin typeface="Calibri"/>
              <a:ea typeface="Calibri"/>
              <a:cs typeface="Calibri"/>
              <a:sym typeface="Calibri"/>
            </a:endParaRPr>
          </a:p>
          <a:p>
            <a:pPr indent="-355600" lvl="0" marL="457200" rtl="0" algn="just">
              <a:lnSpc>
                <a:spcPct val="115000"/>
              </a:lnSpc>
              <a:spcBef>
                <a:spcPts val="0"/>
              </a:spcBef>
              <a:spcAft>
                <a:spcPts val="0"/>
              </a:spcAft>
              <a:buSzPts val="2000"/>
              <a:buFont typeface="Calibri"/>
              <a:buChar char="◼"/>
            </a:pPr>
            <a:r>
              <a:rPr lang="en-US" sz="2000">
                <a:solidFill>
                  <a:schemeClr val="dk1"/>
                </a:solidFill>
                <a:latin typeface="Calibri"/>
                <a:ea typeface="Calibri"/>
                <a:cs typeface="Calibri"/>
                <a:sym typeface="Calibri"/>
              </a:rPr>
              <a:t>Algorithms such as LSTM, Basic RNN (Vanilla RNN), and GRU along with their bi-directional algorithms will be the ones that would be used for prediction of stocks in the market.</a:t>
            </a:r>
            <a:endParaRPr sz="2000">
              <a:solidFill>
                <a:schemeClr val="dk1"/>
              </a:solidFill>
              <a:latin typeface="Calibri"/>
              <a:ea typeface="Calibri"/>
              <a:cs typeface="Calibri"/>
              <a:sym typeface="Calibri"/>
            </a:endParaRPr>
          </a:p>
          <a:p>
            <a:pPr indent="-355600" lvl="0" marL="457200" rtl="0" algn="just">
              <a:lnSpc>
                <a:spcPct val="115000"/>
              </a:lnSpc>
              <a:spcBef>
                <a:spcPts val="0"/>
              </a:spcBef>
              <a:spcAft>
                <a:spcPts val="0"/>
              </a:spcAft>
              <a:buSzPts val="2000"/>
              <a:buFont typeface="Calibri"/>
              <a:buChar char="◼"/>
            </a:pPr>
            <a:r>
              <a:rPr lang="en-US" sz="2000">
                <a:solidFill>
                  <a:schemeClr val="dk1"/>
                </a:solidFill>
                <a:latin typeface="Calibri"/>
                <a:ea typeface="Calibri"/>
                <a:cs typeface="Calibri"/>
                <a:sym typeface="Calibri"/>
              </a:rPr>
              <a:t>Along with various deep learning models, a few more agents which are stock market trading strategies will also be used to help investors to predict stock trend and help to develop stock market investment strategies. Monte Carlo and Joint Plot Visualisation are used to depict the performances of various stocks and to help people understand which stock to invest in by studying graphs and visualizations.</a:t>
            </a:r>
            <a:endParaRPr sz="2300">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Overhead shot of young people sitting on a boardwalk" id="128" name="Google Shape;128;g1139616ef65_0_70"/>
          <p:cNvPicPr preferRelativeResize="0"/>
          <p:nvPr/>
        </p:nvPicPr>
        <p:blipFill rotWithShape="1">
          <a:blip r:embed="rId3">
            <a:alphaModFix/>
          </a:blip>
          <a:srcRect b="8063" l="0" r="1253" t="8630"/>
          <a:stretch/>
        </p:blipFill>
        <p:spPr>
          <a:xfrm>
            <a:off x="0" y="0"/>
            <a:ext cx="12192000" cy="6858001"/>
          </a:xfrm>
          <a:prstGeom prst="rect">
            <a:avLst/>
          </a:prstGeom>
          <a:noFill/>
          <a:ln>
            <a:noFill/>
          </a:ln>
        </p:spPr>
      </p:pic>
      <p:sp>
        <p:nvSpPr>
          <p:cNvPr id="129" name="Google Shape;129;g1139616ef65_0_70"/>
          <p:cNvSpPr txBox="1"/>
          <p:nvPr/>
        </p:nvSpPr>
        <p:spPr>
          <a:xfrm>
            <a:off x="580875" y="1152675"/>
            <a:ext cx="5555400" cy="236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Roboto"/>
                <a:ea typeface="Roboto"/>
                <a:cs typeface="Roboto"/>
                <a:sym typeface="Roboto"/>
              </a:rPr>
              <a:t>DATASET TO BE USED</a:t>
            </a:r>
            <a:endParaRPr b="1" i="0" sz="3000" u="none" cap="none" strike="noStrike">
              <a:solidFill>
                <a:srgbClr val="FFFFFF"/>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3000"/>
              <a:buFont typeface="Arial"/>
              <a:buNone/>
            </a:pPr>
            <a:r>
              <a:rPr b="0" i="0" lang="en-US" sz="3000" u="none" cap="none" strike="noStrike">
                <a:solidFill>
                  <a:srgbClr val="FFFFFF"/>
                </a:solidFill>
                <a:latin typeface="Roboto"/>
                <a:ea typeface="Roboto"/>
                <a:cs typeface="Roboto"/>
                <a:sym typeface="Roboto"/>
              </a:rPr>
              <a:t>YAHOO Finance</a:t>
            </a:r>
            <a:endParaRPr b="0" i="0" sz="3000" u="none" cap="none" strike="noStrike">
              <a:solidFill>
                <a:srgbClr val="FFFFFF"/>
              </a:solidFill>
              <a:latin typeface="Roboto"/>
              <a:ea typeface="Roboto"/>
              <a:cs typeface="Roboto"/>
              <a:sym typeface="Roboto"/>
            </a:endParaRPr>
          </a:p>
          <a:p>
            <a:pPr indent="0" lvl="0" marL="0" marR="0" rtl="0" algn="l">
              <a:lnSpc>
                <a:spcPct val="100000"/>
              </a:lnSpc>
              <a:spcBef>
                <a:spcPts val="1000"/>
              </a:spcBef>
              <a:spcAft>
                <a:spcPts val="1000"/>
              </a:spcAft>
              <a:buClr>
                <a:srgbClr val="000000"/>
              </a:buClr>
              <a:buSzPts val="3000"/>
              <a:buFont typeface="Arial"/>
              <a:buNone/>
            </a:pPr>
            <a:r>
              <a:t/>
            </a:r>
            <a:endParaRPr b="0" i="0" sz="3000" u="none" cap="none" strike="noStrike">
              <a:solidFill>
                <a:srgbClr val="FFFFFF"/>
              </a:solidFill>
              <a:latin typeface="Roboto"/>
              <a:ea typeface="Roboto"/>
              <a:cs typeface="Roboto"/>
              <a:sym typeface="Roboto"/>
            </a:endParaRPr>
          </a:p>
        </p:txBody>
      </p:sp>
      <p:grpSp>
        <p:nvGrpSpPr>
          <p:cNvPr id="130" name="Google Shape;130;g1139616ef65_0_70"/>
          <p:cNvGrpSpPr/>
          <p:nvPr/>
        </p:nvGrpSpPr>
        <p:grpSpPr>
          <a:xfrm>
            <a:off x="7697013" y="1152677"/>
            <a:ext cx="4183208" cy="4249688"/>
            <a:chOff x="5212394" y="864520"/>
            <a:chExt cx="3307407" cy="3307407"/>
          </a:xfrm>
        </p:grpSpPr>
        <p:sp>
          <p:nvSpPr>
            <p:cNvPr id="131" name="Google Shape;131;g1139616ef65_0_70"/>
            <p:cNvSpPr/>
            <p:nvPr/>
          </p:nvSpPr>
          <p:spPr>
            <a:xfrm>
              <a:off x="5212394"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1139616ef65_0_70"/>
            <p:cNvSpPr/>
            <p:nvPr/>
          </p:nvSpPr>
          <p:spPr>
            <a:xfrm>
              <a:off x="5549484"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1139616ef65_0_70"/>
            <p:cNvSpPr/>
            <p:nvPr/>
          </p:nvSpPr>
          <p:spPr>
            <a:xfrm>
              <a:off x="5886575"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1139616ef65_0_70"/>
            <p:cNvSpPr/>
            <p:nvPr/>
          </p:nvSpPr>
          <p:spPr>
            <a:xfrm>
              <a:off x="6223663"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139616ef65_0_70"/>
            <p:cNvSpPr/>
            <p:nvPr/>
          </p:nvSpPr>
          <p:spPr>
            <a:xfrm>
              <a:off x="6560753"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1139616ef65_0_70"/>
            <p:cNvSpPr/>
            <p:nvPr/>
          </p:nvSpPr>
          <p:spPr>
            <a:xfrm>
              <a:off x="6897844"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1139616ef65_0_70"/>
            <p:cNvSpPr/>
            <p:nvPr/>
          </p:nvSpPr>
          <p:spPr>
            <a:xfrm>
              <a:off x="7234932"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1139616ef65_0_70"/>
            <p:cNvSpPr/>
            <p:nvPr/>
          </p:nvSpPr>
          <p:spPr>
            <a:xfrm>
              <a:off x="7572023"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1139616ef65_0_70"/>
            <p:cNvSpPr/>
            <p:nvPr/>
          </p:nvSpPr>
          <p:spPr>
            <a:xfrm>
              <a:off x="7909113"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1139616ef65_0_70"/>
            <p:cNvSpPr/>
            <p:nvPr/>
          </p:nvSpPr>
          <p:spPr>
            <a:xfrm>
              <a:off x="8246201"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1139616ef65_0_70"/>
            <p:cNvSpPr/>
            <p:nvPr/>
          </p:nvSpPr>
          <p:spPr>
            <a:xfrm>
              <a:off x="5212394"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139616ef65_0_70"/>
            <p:cNvSpPr/>
            <p:nvPr/>
          </p:nvSpPr>
          <p:spPr>
            <a:xfrm>
              <a:off x="5549484"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1139616ef65_0_70"/>
            <p:cNvSpPr/>
            <p:nvPr/>
          </p:nvSpPr>
          <p:spPr>
            <a:xfrm>
              <a:off x="5886575" y="1201621"/>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1139616ef65_0_70"/>
            <p:cNvSpPr/>
            <p:nvPr/>
          </p:nvSpPr>
          <p:spPr>
            <a:xfrm>
              <a:off x="6223663"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1139616ef65_0_70"/>
            <p:cNvSpPr/>
            <p:nvPr/>
          </p:nvSpPr>
          <p:spPr>
            <a:xfrm>
              <a:off x="6560753"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1139616ef65_0_70"/>
            <p:cNvSpPr/>
            <p:nvPr/>
          </p:nvSpPr>
          <p:spPr>
            <a:xfrm>
              <a:off x="6897844"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1139616ef65_0_70"/>
            <p:cNvSpPr/>
            <p:nvPr/>
          </p:nvSpPr>
          <p:spPr>
            <a:xfrm>
              <a:off x="7234932"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1139616ef65_0_70"/>
            <p:cNvSpPr/>
            <p:nvPr/>
          </p:nvSpPr>
          <p:spPr>
            <a:xfrm>
              <a:off x="7572023"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1139616ef65_0_70"/>
            <p:cNvSpPr/>
            <p:nvPr/>
          </p:nvSpPr>
          <p:spPr>
            <a:xfrm>
              <a:off x="7909113"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1139616ef65_0_70"/>
            <p:cNvSpPr/>
            <p:nvPr/>
          </p:nvSpPr>
          <p:spPr>
            <a:xfrm>
              <a:off x="8246201"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1139616ef65_0_70"/>
            <p:cNvSpPr/>
            <p:nvPr/>
          </p:nvSpPr>
          <p:spPr>
            <a:xfrm>
              <a:off x="5212394"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1139616ef65_0_70"/>
            <p:cNvSpPr/>
            <p:nvPr/>
          </p:nvSpPr>
          <p:spPr>
            <a:xfrm>
              <a:off x="5549484"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139616ef65_0_70"/>
            <p:cNvSpPr/>
            <p:nvPr/>
          </p:nvSpPr>
          <p:spPr>
            <a:xfrm>
              <a:off x="5886575"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g1139616ef65_0_70"/>
            <p:cNvSpPr/>
            <p:nvPr/>
          </p:nvSpPr>
          <p:spPr>
            <a:xfrm>
              <a:off x="6223663"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1139616ef65_0_70"/>
            <p:cNvSpPr/>
            <p:nvPr/>
          </p:nvSpPr>
          <p:spPr>
            <a:xfrm>
              <a:off x="6560753"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1139616ef65_0_70"/>
            <p:cNvSpPr/>
            <p:nvPr/>
          </p:nvSpPr>
          <p:spPr>
            <a:xfrm>
              <a:off x="6897844"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1139616ef65_0_70"/>
            <p:cNvSpPr/>
            <p:nvPr/>
          </p:nvSpPr>
          <p:spPr>
            <a:xfrm>
              <a:off x="7234932"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1139616ef65_0_70"/>
            <p:cNvSpPr/>
            <p:nvPr/>
          </p:nvSpPr>
          <p:spPr>
            <a:xfrm>
              <a:off x="7572023"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1139616ef65_0_70"/>
            <p:cNvSpPr/>
            <p:nvPr/>
          </p:nvSpPr>
          <p:spPr>
            <a:xfrm>
              <a:off x="7909113"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1139616ef65_0_70"/>
            <p:cNvSpPr/>
            <p:nvPr/>
          </p:nvSpPr>
          <p:spPr>
            <a:xfrm>
              <a:off x="8246201"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1139616ef65_0_70"/>
            <p:cNvSpPr/>
            <p:nvPr/>
          </p:nvSpPr>
          <p:spPr>
            <a:xfrm>
              <a:off x="5212394"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1139616ef65_0_70"/>
            <p:cNvSpPr/>
            <p:nvPr/>
          </p:nvSpPr>
          <p:spPr>
            <a:xfrm>
              <a:off x="5549484"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1139616ef65_0_70"/>
            <p:cNvSpPr/>
            <p:nvPr/>
          </p:nvSpPr>
          <p:spPr>
            <a:xfrm>
              <a:off x="5886575"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1139616ef65_0_70"/>
            <p:cNvSpPr/>
            <p:nvPr/>
          </p:nvSpPr>
          <p:spPr>
            <a:xfrm>
              <a:off x="6223663"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1139616ef65_0_70"/>
            <p:cNvSpPr/>
            <p:nvPr/>
          </p:nvSpPr>
          <p:spPr>
            <a:xfrm>
              <a:off x="6560753"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1139616ef65_0_70"/>
            <p:cNvSpPr/>
            <p:nvPr/>
          </p:nvSpPr>
          <p:spPr>
            <a:xfrm>
              <a:off x="6897844"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1139616ef65_0_70"/>
            <p:cNvSpPr/>
            <p:nvPr/>
          </p:nvSpPr>
          <p:spPr>
            <a:xfrm>
              <a:off x="7234932"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1139616ef65_0_70"/>
            <p:cNvSpPr/>
            <p:nvPr/>
          </p:nvSpPr>
          <p:spPr>
            <a:xfrm>
              <a:off x="7572023"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1139616ef65_0_70"/>
            <p:cNvSpPr/>
            <p:nvPr/>
          </p:nvSpPr>
          <p:spPr>
            <a:xfrm>
              <a:off x="7909113"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1139616ef65_0_70"/>
            <p:cNvSpPr/>
            <p:nvPr/>
          </p:nvSpPr>
          <p:spPr>
            <a:xfrm>
              <a:off x="8246201"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1139616ef65_0_70"/>
            <p:cNvSpPr/>
            <p:nvPr/>
          </p:nvSpPr>
          <p:spPr>
            <a:xfrm>
              <a:off x="5212394"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1139616ef65_0_70"/>
            <p:cNvSpPr/>
            <p:nvPr/>
          </p:nvSpPr>
          <p:spPr>
            <a:xfrm>
              <a:off x="5549484"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1139616ef65_0_70"/>
            <p:cNvSpPr/>
            <p:nvPr/>
          </p:nvSpPr>
          <p:spPr>
            <a:xfrm>
              <a:off x="5886575"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1139616ef65_0_70"/>
            <p:cNvSpPr/>
            <p:nvPr/>
          </p:nvSpPr>
          <p:spPr>
            <a:xfrm>
              <a:off x="6223663"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1139616ef65_0_70"/>
            <p:cNvSpPr/>
            <p:nvPr/>
          </p:nvSpPr>
          <p:spPr>
            <a:xfrm>
              <a:off x="6560753"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1139616ef65_0_70"/>
            <p:cNvSpPr/>
            <p:nvPr/>
          </p:nvSpPr>
          <p:spPr>
            <a:xfrm>
              <a:off x="6897844"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1139616ef65_0_70"/>
            <p:cNvSpPr/>
            <p:nvPr/>
          </p:nvSpPr>
          <p:spPr>
            <a:xfrm>
              <a:off x="7234932"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1139616ef65_0_70"/>
            <p:cNvSpPr/>
            <p:nvPr/>
          </p:nvSpPr>
          <p:spPr>
            <a:xfrm>
              <a:off x="7572023"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1139616ef65_0_70"/>
            <p:cNvSpPr/>
            <p:nvPr/>
          </p:nvSpPr>
          <p:spPr>
            <a:xfrm>
              <a:off x="7909113"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1139616ef65_0_70"/>
            <p:cNvSpPr/>
            <p:nvPr/>
          </p:nvSpPr>
          <p:spPr>
            <a:xfrm>
              <a:off x="8246201"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1139616ef65_0_70"/>
            <p:cNvSpPr/>
            <p:nvPr/>
          </p:nvSpPr>
          <p:spPr>
            <a:xfrm>
              <a:off x="5212394"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1139616ef65_0_70"/>
            <p:cNvSpPr/>
            <p:nvPr/>
          </p:nvSpPr>
          <p:spPr>
            <a:xfrm>
              <a:off x="5549484"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1139616ef65_0_70"/>
            <p:cNvSpPr/>
            <p:nvPr/>
          </p:nvSpPr>
          <p:spPr>
            <a:xfrm>
              <a:off x="5886575"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1139616ef65_0_70"/>
            <p:cNvSpPr/>
            <p:nvPr/>
          </p:nvSpPr>
          <p:spPr>
            <a:xfrm>
              <a:off x="6223663"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1139616ef65_0_70"/>
            <p:cNvSpPr/>
            <p:nvPr/>
          </p:nvSpPr>
          <p:spPr>
            <a:xfrm>
              <a:off x="6560753"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1139616ef65_0_70"/>
            <p:cNvSpPr/>
            <p:nvPr/>
          </p:nvSpPr>
          <p:spPr>
            <a:xfrm>
              <a:off x="6897844"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1139616ef65_0_70"/>
            <p:cNvSpPr/>
            <p:nvPr/>
          </p:nvSpPr>
          <p:spPr>
            <a:xfrm>
              <a:off x="7234932"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1139616ef65_0_70"/>
            <p:cNvSpPr/>
            <p:nvPr/>
          </p:nvSpPr>
          <p:spPr>
            <a:xfrm>
              <a:off x="7572023"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1139616ef65_0_70"/>
            <p:cNvSpPr/>
            <p:nvPr/>
          </p:nvSpPr>
          <p:spPr>
            <a:xfrm>
              <a:off x="7909113"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1139616ef65_0_70"/>
            <p:cNvSpPr/>
            <p:nvPr/>
          </p:nvSpPr>
          <p:spPr>
            <a:xfrm>
              <a:off x="8246201"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1139616ef65_0_70"/>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1139616ef65_0_70"/>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1139616ef65_0_70"/>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1139616ef65_0_70"/>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1139616ef65_0_70"/>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1139616ef65_0_70"/>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1139616ef65_0_70"/>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1139616ef65_0_70"/>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1139616ef65_0_70"/>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1139616ef65_0_70"/>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1139616ef65_0_70"/>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1139616ef65_0_70"/>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1139616ef65_0_70"/>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1139616ef65_0_70"/>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1139616ef65_0_70"/>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1139616ef65_0_70"/>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1139616ef65_0_70"/>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1139616ef65_0_70"/>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1139616ef65_0_70"/>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1139616ef65_0_70"/>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1139616ef65_0_70"/>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1139616ef65_0_70"/>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1139616ef65_0_70"/>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1139616ef65_0_70"/>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1139616ef65_0_70"/>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1139616ef65_0_70"/>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1139616ef65_0_70"/>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1139616ef65_0_70"/>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1139616ef65_0_70"/>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1139616ef65_0_70"/>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1139616ef65_0_70"/>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1139616ef65_0_70"/>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1139616ef65_0_70"/>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1139616ef65_0_70"/>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1139616ef65_0_70"/>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1139616ef65_0_70"/>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1139616ef65_0_70"/>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1139616ef65_0_70"/>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1139616ef65_0_70"/>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1139616ef65_0_70"/>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1" name="Google Shape;231;g1139616ef65_0_70"/>
          <p:cNvPicPr preferRelativeResize="0"/>
          <p:nvPr/>
        </p:nvPicPr>
        <p:blipFill>
          <a:blip r:embed="rId4">
            <a:alphaModFix/>
          </a:blip>
          <a:stretch>
            <a:fillRect/>
          </a:stretch>
        </p:blipFill>
        <p:spPr>
          <a:xfrm>
            <a:off x="580875" y="2738675"/>
            <a:ext cx="6861201" cy="2258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OBJECTIVES</a:t>
            </a:r>
            <a:endParaRPr/>
          </a:p>
        </p:txBody>
      </p:sp>
      <p:sp>
        <p:nvSpPr>
          <p:cNvPr id="237" name="Google Shape;237;p6"/>
          <p:cNvSpPr txBox="1"/>
          <p:nvPr>
            <p:ph idx="1" type="body"/>
          </p:nvPr>
        </p:nvSpPr>
        <p:spPr>
          <a:xfrm>
            <a:off x="581250" y="1887100"/>
            <a:ext cx="11029500" cy="4614300"/>
          </a:xfrm>
          <a:prstGeom prst="rect">
            <a:avLst/>
          </a:prstGeom>
          <a:noFill/>
          <a:ln>
            <a:noFill/>
          </a:ln>
        </p:spPr>
        <p:txBody>
          <a:bodyPr anchorCtr="0" anchor="t" bIns="45700" lIns="91425" spcFirstLastPara="1" rIns="91425" wrap="square" tIns="45700">
            <a:noAutofit/>
          </a:bodyPr>
          <a:lstStyle/>
          <a:p>
            <a:pPr indent="-342900" lvl="0" marL="457200" rtl="0" algn="just">
              <a:lnSpc>
                <a:spcPct val="140000"/>
              </a:lnSpc>
              <a:spcBef>
                <a:spcPts val="0"/>
              </a:spcBef>
              <a:spcAft>
                <a:spcPts val="0"/>
              </a:spcAft>
              <a:buSzPts val="1800"/>
              <a:buFont typeface="Calibri"/>
              <a:buChar char="◼"/>
            </a:pPr>
            <a:r>
              <a:rPr lang="en-US">
                <a:solidFill>
                  <a:schemeClr val="dk1"/>
                </a:solidFill>
                <a:latin typeface="Calibri"/>
                <a:ea typeface="Calibri"/>
                <a:cs typeface="Calibri"/>
                <a:sym typeface="Calibri"/>
              </a:rPr>
              <a:t>Our project is working on the principles of macroeconomics and also on some parameters of Deep Learning, some commonly used terminology will be used in our project which is used in stock market. </a:t>
            </a:r>
            <a:endParaRPr>
              <a:solidFill>
                <a:schemeClr val="dk1"/>
              </a:solidFill>
              <a:latin typeface="Calibri"/>
              <a:ea typeface="Calibri"/>
              <a:cs typeface="Calibri"/>
              <a:sym typeface="Calibri"/>
            </a:endParaRPr>
          </a:p>
          <a:p>
            <a:pPr indent="-342900" lvl="0" marL="457200" rtl="0" algn="just">
              <a:lnSpc>
                <a:spcPct val="140000"/>
              </a:lnSpc>
              <a:spcBef>
                <a:spcPts val="0"/>
              </a:spcBef>
              <a:spcAft>
                <a:spcPts val="0"/>
              </a:spcAft>
              <a:buSzPts val="1800"/>
              <a:buFont typeface="Calibri"/>
              <a:buChar char="◼"/>
            </a:pPr>
            <a:r>
              <a:rPr lang="en-US">
                <a:solidFill>
                  <a:schemeClr val="dk1"/>
                </a:solidFill>
                <a:latin typeface="Calibri"/>
                <a:ea typeface="Calibri"/>
                <a:cs typeface="Calibri"/>
                <a:sym typeface="Calibri"/>
              </a:rPr>
              <a:t>The project will consist of  a mix of three models which are :</a:t>
            </a:r>
            <a:endParaRPr>
              <a:solidFill>
                <a:schemeClr val="dk1"/>
              </a:solidFill>
              <a:latin typeface="Calibri"/>
              <a:ea typeface="Calibri"/>
              <a:cs typeface="Calibri"/>
              <a:sym typeface="Calibri"/>
            </a:endParaRPr>
          </a:p>
          <a:p>
            <a:pPr indent="0" lvl="0" marL="457200" rtl="0" algn="just">
              <a:lnSpc>
                <a:spcPct val="140000"/>
              </a:lnSpc>
              <a:spcBef>
                <a:spcPts val="0"/>
              </a:spcBef>
              <a:spcAft>
                <a:spcPts val="0"/>
              </a:spcAft>
              <a:buSzPts val="1656"/>
              <a:buNone/>
            </a:pPr>
            <a:r>
              <a:rPr lang="en-US">
                <a:solidFill>
                  <a:schemeClr val="dk1"/>
                </a:solidFill>
                <a:latin typeface="Calibri"/>
                <a:ea typeface="Calibri"/>
                <a:cs typeface="Calibri"/>
                <a:sym typeface="Calibri"/>
              </a:rPr>
              <a:t> 1) RNN</a:t>
            </a:r>
            <a:endParaRPr>
              <a:solidFill>
                <a:schemeClr val="dk1"/>
              </a:solidFill>
              <a:latin typeface="Calibri"/>
              <a:ea typeface="Calibri"/>
              <a:cs typeface="Calibri"/>
              <a:sym typeface="Calibri"/>
            </a:endParaRPr>
          </a:p>
          <a:p>
            <a:pPr indent="0" lvl="0" marL="457200" rtl="0" algn="just">
              <a:lnSpc>
                <a:spcPct val="140000"/>
              </a:lnSpc>
              <a:spcBef>
                <a:spcPts val="0"/>
              </a:spcBef>
              <a:spcAft>
                <a:spcPts val="0"/>
              </a:spcAft>
              <a:buSzPts val="1656"/>
              <a:buNone/>
            </a:pPr>
            <a:r>
              <a:rPr lang="en-US">
                <a:solidFill>
                  <a:schemeClr val="dk1"/>
                </a:solidFill>
                <a:latin typeface="Calibri"/>
                <a:ea typeface="Calibri"/>
                <a:cs typeface="Calibri"/>
                <a:sym typeface="Calibri"/>
              </a:rPr>
              <a:t> 2) GRU &amp; BI-DIRECTIONAL GRU</a:t>
            </a:r>
            <a:endParaRPr>
              <a:solidFill>
                <a:schemeClr val="dk1"/>
              </a:solidFill>
              <a:latin typeface="Calibri"/>
              <a:ea typeface="Calibri"/>
              <a:cs typeface="Calibri"/>
              <a:sym typeface="Calibri"/>
            </a:endParaRPr>
          </a:p>
          <a:p>
            <a:pPr indent="0" lvl="0" marL="457200" rtl="0" algn="just">
              <a:lnSpc>
                <a:spcPct val="140000"/>
              </a:lnSpc>
              <a:spcBef>
                <a:spcPts val="0"/>
              </a:spcBef>
              <a:spcAft>
                <a:spcPts val="0"/>
              </a:spcAft>
              <a:buSzPts val="1656"/>
              <a:buNone/>
            </a:pPr>
            <a:r>
              <a:rPr lang="en-US">
                <a:solidFill>
                  <a:schemeClr val="dk1"/>
                </a:solidFill>
                <a:latin typeface="Calibri"/>
                <a:ea typeface="Calibri"/>
                <a:cs typeface="Calibri"/>
                <a:sym typeface="Calibri"/>
              </a:rPr>
              <a:t> 3) LSTM &amp; BI-DIRECTIONAL LSTM</a:t>
            </a:r>
            <a:endParaRPr>
              <a:solidFill>
                <a:schemeClr val="dk1"/>
              </a:solidFill>
              <a:latin typeface="Calibri"/>
              <a:ea typeface="Calibri"/>
              <a:cs typeface="Calibri"/>
              <a:sym typeface="Calibri"/>
            </a:endParaRPr>
          </a:p>
          <a:p>
            <a:pPr indent="-342900" lvl="0" marL="457200" rtl="0" algn="just">
              <a:lnSpc>
                <a:spcPct val="140000"/>
              </a:lnSpc>
              <a:spcBef>
                <a:spcPts val="0"/>
              </a:spcBef>
              <a:spcAft>
                <a:spcPts val="0"/>
              </a:spcAft>
              <a:buSzPts val="1800"/>
              <a:buFont typeface="Calibri"/>
              <a:buChar char="◼"/>
            </a:pPr>
            <a:r>
              <a:rPr lang="en-US">
                <a:solidFill>
                  <a:schemeClr val="dk1"/>
                </a:solidFill>
                <a:latin typeface="Calibri"/>
                <a:ea typeface="Calibri"/>
                <a:cs typeface="Calibri"/>
                <a:sym typeface="Calibri"/>
              </a:rPr>
              <a:t>The comparison of accuracy of  these models will tell us which is suitable for the given dataset.</a:t>
            </a:r>
            <a:endParaRPr>
              <a:solidFill>
                <a:schemeClr val="dk1"/>
              </a:solidFill>
              <a:latin typeface="Calibri"/>
              <a:ea typeface="Calibri"/>
              <a:cs typeface="Calibri"/>
              <a:sym typeface="Calibri"/>
            </a:endParaRPr>
          </a:p>
          <a:p>
            <a:pPr indent="-342900" lvl="0" marL="457200" rtl="0" algn="just">
              <a:lnSpc>
                <a:spcPct val="140000"/>
              </a:lnSpc>
              <a:spcBef>
                <a:spcPts val="0"/>
              </a:spcBef>
              <a:spcAft>
                <a:spcPts val="0"/>
              </a:spcAft>
              <a:buSzPts val="1800"/>
              <a:buFont typeface="Calibri"/>
              <a:buChar char="◼"/>
            </a:pPr>
            <a:r>
              <a:rPr lang="en-US">
                <a:solidFill>
                  <a:schemeClr val="dk1"/>
                </a:solidFill>
                <a:latin typeface="Calibri"/>
                <a:ea typeface="Calibri"/>
                <a:cs typeface="Calibri"/>
                <a:sym typeface="Calibri"/>
              </a:rPr>
              <a:t>The aim of this project is to use agents which will help users to predict stock trends and guide user by notifying when to sell and buy a particular stock.</a:t>
            </a:r>
            <a:endParaRPr>
              <a:solidFill>
                <a:schemeClr val="dk1"/>
              </a:solidFill>
              <a:latin typeface="Calibri"/>
              <a:ea typeface="Calibri"/>
              <a:cs typeface="Calibri"/>
              <a:sym typeface="Calibri"/>
            </a:endParaRPr>
          </a:p>
          <a:p>
            <a:pPr indent="-342900" lvl="0" marL="457200" rtl="0" algn="just">
              <a:lnSpc>
                <a:spcPct val="140000"/>
              </a:lnSpc>
              <a:spcBef>
                <a:spcPts val="0"/>
              </a:spcBef>
              <a:spcAft>
                <a:spcPts val="0"/>
              </a:spcAft>
              <a:buSzPts val="1800"/>
              <a:buFont typeface="Calibri"/>
              <a:buChar char="◼"/>
            </a:pPr>
            <a:r>
              <a:rPr lang="en-US">
                <a:solidFill>
                  <a:schemeClr val="dk1"/>
                </a:solidFill>
                <a:latin typeface="Calibri"/>
                <a:ea typeface="Calibri"/>
                <a:cs typeface="Calibri"/>
                <a:sym typeface="Calibri"/>
              </a:rPr>
              <a:t>Sentiment analysis is used to understand financial news and make decisions on stock market investments.</a:t>
            </a:r>
            <a:endParaRPr>
              <a:solidFill>
                <a:schemeClr val="dk1"/>
              </a:solidFill>
              <a:latin typeface="Calibri"/>
              <a:ea typeface="Calibri"/>
              <a:cs typeface="Calibri"/>
              <a:sym typeface="Calibri"/>
            </a:endParaRPr>
          </a:p>
          <a:p>
            <a:pPr indent="-342900" lvl="0" marL="457200" rtl="0" algn="just">
              <a:lnSpc>
                <a:spcPct val="140000"/>
              </a:lnSpc>
              <a:spcBef>
                <a:spcPts val="0"/>
              </a:spcBef>
              <a:spcAft>
                <a:spcPts val="0"/>
              </a:spcAft>
              <a:buSzPts val="1800"/>
              <a:buFont typeface="Calibri"/>
              <a:buChar char="◼"/>
            </a:pPr>
            <a:r>
              <a:rPr lang="en-US">
                <a:solidFill>
                  <a:schemeClr val="dk1"/>
                </a:solidFill>
                <a:latin typeface="Calibri"/>
                <a:ea typeface="Calibri"/>
                <a:cs typeface="Calibri"/>
                <a:sym typeface="Calibri"/>
              </a:rPr>
              <a:t>To make it easier for a layman to understand this project also has data visualisation models like Monte Carlo Simulation and Joint Plot Visualisation.</a:t>
            </a:r>
            <a:endParaRPr>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14c78e352b_0_5"/>
          <p:cNvSpPr txBox="1"/>
          <p:nvPr>
            <p:ph type="title"/>
          </p:nvPr>
        </p:nvSpPr>
        <p:spPr>
          <a:xfrm>
            <a:off x="9113399" y="1464300"/>
            <a:ext cx="2549700" cy="20301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2400"/>
              <a:t>ARCHITECTURE</a:t>
            </a:r>
            <a:endParaRPr sz="2400"/>
          </a:p>
          <a:p>
            <a:pPr indent="0" lvl="0" marL="0" rtl="0" algn="ctr">
              <a:lnSpc>
                <a:spcPct val="100000"/>
              </a:lnSpc>
              <a:spcBef>
                <a:spcPts val="0"/>
              </a:spcBef>
              <a:spcAft>
                <a:spcPts val="0"/>
              </a:spcAft>
              <a:buClr>
                <a:schemeClr val="dk1"/>
              </a:buClr>
              <a:buSzPts val="1100"/>
              <a:buFont typeface="Arial"/>
              <a:buNone/>
            </a:pPr>
            <a:r>
              <a:rPr lang="en-US" sz="2400"/>
              <a:t>DIAGRAM</a:t>
            </a:r>
            <a:endParaRPr sz="2400"/>
          </a:p>
        </p:txBody>
      </p:sp>
      <p:sp>
        <p:nvSpPr>
          <p:cNvPr id="244" name="Google Shape;244;g114c78e352b_0_5"/>
          <p:cNvSpPr txBox="1"/>
          <p:nvPr>
            <p:ph idx="1" type="body"/>
          </p:nvPr>
        </p:nvSpPr>
        <p:spPr>
          <a:xfrm rot="5400000">
            <a:off x="2131502" y="-680874"/>
            <a:ext cx="5183100" cy="7896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656"/>
              <a:buNone/>
            </a:pPr>
            <a:r>
              <a:t/>
            </a:r>
            <a:endParaRPr/>
          </a:p>
        </p:txBody>
      </p:sp>
      <p:pic>
        <p:nvPicPr>
          <p:cNvPr id="245" name="Google Shape;245;g114c78e352b_0_5"/>
          <p:cNvPicPr preferRelativeResize="0"/>
          <p:nvPr/>
        </p:nvPicPr>
        <p:blipFill>
          <a:blip r:embed="rId3">
            <a:alphaModFix/>
          </a:blip>
          <a:stretch>
            <a:fillRect/>
          </a:stretch>
        </p:blipFill>
        <p:spPr>
          <a:xfrm>
            <a:off x="0" y="597500"/>
            <a:ext cx="8986750" cy="63189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Digital Numbers" id="252" name="Google Shape;252;p12"/>
          <p:cNvPicPr preferRelativeResize="0"/>
          <p:nvPr/>
        </p:nvPicPr>
        <p:blipFill rotWithShape="1">
          <a:blip r:embed="rId3">
            <a:alphaModFix/>
          </a:blip>
          <a:srcRect b="12708" l="0" r="9091" t="10681"/>
          <a:stretch/>
        </p:blipFill>
        <p:spPr>
          <a:xfrm>
            <a:off x="20" y="10"/>
            <a:ext cx="12191980" cy="6857990"/>
          </a:xfrm>
          <a:prstGeom prst="rect">
            <a:avLst/>
          </a:prstGeom>
          <a:noFill/>
          <a:ln>
            <a:noFill/>
          </a:ln>
        </p:spPr>
      </p:pic>
      <p:grpSp>
        <p:nvGrpSpPr>
          <p:cNvPr id="253" name="Google Shape;253;p12"/>
          <p:cNvGrpSpPr/>
          <p:nvPr/>
        </p:nvGrpSpPr>
        <p:grpSpPr>
          <a:xfrm>
            <a:off x="438093" y="457201"/>
            <a:ext cx="8003301" cy="5935132"/>
            <a:chOff x="438067" y="457200"/>
            <a:chExt cx="7507083" cy="5935132"/>
          </a:xfrm>
        </p:grpSpPr>
        <p:sp>
          <p:nvSpPr>
            <p:cNvPr id="254" name="Google Shape;254;p12"/>
            <p:cNvSpPr/>
            <p:nvPr/>
          </p:nvSpPr>
          <p:spPr>
            <a:xfrm>
              <a:off x="438067" y="618067"/>
              <a:ext cx="7503665" cy="5774265"/>
            </a:xfrm>
            <a:prstGeom prst="rect">
              <a:avLst/>
            </a:prstGeom>
            <a:solidFill>
              <a:schemeClr val="accent1">
                <a:alpha val="9568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2"/>
            <p:cNvSpPr/>
            <p:nvPr/>
          </p:nvSpPr>
          <p:spPr>
            <a:xfrm>
              <a:off x="438068"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7" name="Google Shape;257;p12"/>
          <p:cNvSpPr txBox="1"/>
          <p:nvPr>
            <p:ph type="title"/>
          </p:nvPr>
        </p:nvSpPr>
        <p:spPr>
          <a:xfrm>
            <a:off x="584200" y="1006956"/>
            <a:ext cx="7213600" cy="1121871"/>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2800"/>
              <a:buFont typeface="Gill Sans"/>
              <a:buNone/>
            </a:pPr>
            <a:r>
              <a:rPr lang="en-US"/>
              <a:t>ALGORITHMS THAT WILL BE COMPARED AND ANALYSED</a:t>
            </a:r>
            <a:endParaRPr/>
          </a:p>
        </p:txBody>
      </p:sp>
      <p:grpSp>
        <p:nvGrpSpPr>
          <p:cNvPr id="258" name="Google Shape;258;p12"/>
          <p:cNvGrpSpPr/>
          <p:nvPr/>
        </p:nvGrpSpPr>
        <p:grpSpPr>
          <a:xfrm>
            <a:off x="-3527545" y="1579849"/>
            <a:ext cx="11575600" cy="4800732"/>
            <a:chOff x="-4028574" y="-618397"/>
            <a:chExt cx="10835533" cy="4800732"/>
          </a:xfrm>
        </p:grpSpPr>
        <p:sp>
          <p:nvSpPr>
            <p:cNvPr id="259" name="Google Shape;259;p12"/>
            <p:cNvSpPr/>
            <p:nvPr/>
          </p:nvSpPr>
          <p:spPr>
            <a:xfrm>
              <a:off x="-4028574" y="-618397"/>
              <a:ext cx="4800732" cy="4800732"/>
            </a:xfrm>
            <a:prstGeom prst="blockArc">
              <a:avLst>
                <a:gd fmla="val 18900000" name="adj1"/>
                <a:gd fmla="val 2700000" name="adj2"/>
                <a:gd fmla="val 450" name="adj3"/>
              </a:avLst>
            </a:prstGeom>
            <a:noFill/>
            <a:ln cap="rnd" cmpd="sng" w="12700">
              <a:solidFill>
                <a:srgbClr val="3372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2"/>
            <p:cNvSpPr/>
            <p:nvPr/>
          </p:nvSpPr>
          <p:spPr>
            <a:xfrm>
              <a:off x="496568" y="356393"/>
              <a:ext cx="6310391" cy="712787"/>
            </a:xfrm>
            <a:prstGeom prst="rect">
              <a:avLst/>
            </a:prstGeom>
            <a:gradFill>
              <a:gsLst>
                <a:gs pos="0">
                  <a:srgbClr val="609EC1"/>
                </a:gs>
                <a:gs pos="84000">
                  <a:srgbClr val="38789A"/>
                </a:gs>
                <a:gs pos="100000">
                  <a:srgbClr val="38789A"/>
                </a:gs>
              </a:gsLst>
              <a:lin ang="5400000" scaled="0"/>
            </a:gradFill>
            <a:ln>
              <a:noFill/>
            </a:ln>
            <a:effectLst>
              <a:outerShdw blurRad="38100" rotWithShape="0" dir="5400000" dist="25400">
                <a:srgbClr val="000000">
                  <a:alpha val="5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2"/>
            <p:cNvSpPr txBox="1"/>
            <p:nvPr/>
          </p:nvSpPr>
          <p:spPr>
            <a:xfrm>
              <a:off x="496568" y="356393"/>
              <a:ext cx="6310391" cy="712787"/>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b="0" i="0" lang="en-US" sz="3000" u="none" cap="none" strike="noStrike">
                  <a:solidFill>
                    <a:schemeClr val="lt1"/>
                  </a:solidFill>
                  <a:latin typeface="Gill Sans"/>
                  <a:ea typeface="Gill Sans"/>
                  <a:cs typeface="Gill Sans"/>
                  <a:sym typeface="Gill Sans"/>
                </a:rPr>
                <a:t>RNN</a:t>
              </a:r>
              <a:endParaRPr b="0" i="0" sz="3000" u="none" cap="none" strike="noStrike">
                <a:solidFill>
                  <a:srgbClr val="000000"/>
                </a:solidFill>
                <a:latin typeface="Arial"/>
                <a:ea typeface="Arial"/>
                <a:cs typeface="Arial"/>
                <a:sym typeface="Arial"/>
              </a:endParaRPr>
            </a:p>
          </p:txBody>
        </p:sp>
        <p:sp>
          <p:nvSpPr>
            <p:cNvPr id="262" name="Google Shape;262;p12"/>
            <p:cNvSpPr/>
            <p:nvPr/>
          </p:nvSpPr>
          <p:spPr>
            <a:xfrm>
              <a:off x="51076" y="267295"/>
              <a:ext cx="890984" cy="890984"/>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2"/>
            <p:cNvSpPr/>
            <p:nvPr/>
          </p:nvSpPr>
          <p:spPr>
            <a:xfrm>
              <a:off x="755666" y="1425575"/>
              <a:ext cx="6051292" cy="712787"/>
            </a:xfrm>
            <a:prstGeom prst="rect">
              <a:avLst/>
            </a:prstGeom>
            <a:gradFill>
              <a:gsLst>
                <a:gs pos="0">
                  <a:srgbClr val="609EC1"/>
                </a:gs>
                <a:gs pos="84000">
                  <a:srgbClr val="38789A"/>
                </a:gs>
                <a:gs pos="100000">
                  <a:srgbClr val="38789A"/>
                </a:gs>
              </a:gsLst>
              <a:lin ang="5400000" scaled="0"/>
            </a:gradFill>
            <a:ln>
              <a:noFill/>
            </a:ln>
            <a:effectLst>
              <a:outerShdw blurRad="38100" rotWithShape="0" dir="5400000" dist="25400">
                <a:srgbClr val="000000">
                  <a:alpha val="5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2"/>
            <p:cNvSpPr txBox="1"/>
            <p:nvPr/>
          </p:nvSpPr>
          <p:spPr>
            <a:xfrm>
              <a:off x="755666" y="1425575"/>
              <a:ext cx="6051292" cy="712787"/>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b="0" i="0" lang="en-US" sz="3000" u="none" cap="none" strike="noStrike">
                  <a:solidFill>
                    <a:schemeClr val="lt1"/>
                  </a:solidFill>
                  <a:latin typeface="Gill Sans"/>
                  <a:ea typeface="Gill Sans"/>
                  <a:cs typeface="Gill Sans"/>
                  <a:sym typeface="Gill Sans"/>
                </a:rPr>
                <a:t>LSTM &amp; BIDIRECTIONAL LSTM</a:t>
              </a:r>
              <a:endParaRPr b="0" i="0" sz="900" u="none" cap="none" strike="noStrike">
                <a:solidFill>
                  <a:srgbClr val="000000"/>
                </a:solidFill>
                <a:latin typeface="Arial"/>
                <a:ea typeface="Arial"/>
                <a:cs typeface="Arial"/>
                <a:sym typeface="Arial"/>
              </a:endParaRPr>
            </a:p>
          </p:txBody>
        </p:sp>
        <p:sp>
          <p:nvSpPr>
            <p:cNvPr id="265" name="Google Shape;265;p12"/>
            <p:cNvSpPr/>
            <p:nvPr/>
          </p:nvSpPr>
          <p:spPr>
            <a:xfrm>
              <a:off x="310174" y="1336476"/>
              <a:ext cx="890984" cy="890984"/>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2"/>
            <p:cNvSpPr/>
            <p:nvPr/>
          </p:nvSpPr>
          <p:spPr>
            <a:xfrm>
              <a:off x="496568" y="2494756"/>
              <a:ext cx="6310391" cy="712787"/>
            </a:xfrm>
            <a:prstGeom prst="rect">
              <a:avLst/>
            </a:prstGeom>
            <a:gradFill>
              <a:gsLst>
                <a:gs pos="0">
                  <a:srgbClr val="609EC1"/>
                </a:gs>
                <a:gs pos="84000">
                  <a:srgbClr val="38789A"/>
                </a:gs>
                <a:gs pos="100000">
                  <a:srgbClr val="38789A"/>
                </a:gs>
              </a:gsLst>
              <a:lin ang="5400000" scaled="0"/>
            </a:gradFill>
            <a:ln>
              <a:noFill/>
            </a:ln>
            <a:effectLst>
              <a:outerShdw blurRad="38100" rotWithShape="0" dir="5400000" dist="25400">
                <a:srgbClr val="000000">
                  <a:alpha val="5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2"/>
            <p:cNvSpPr txBox="1"/>
            <p:nvPr/>
          </p:nvSpPr>
          <p:spPr>
            <a:xfrm>
              <a:off x="496568" y="2494756"/>
              <a:ext cx="6310391" cy="712787"/>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b="0" i="0" lang="en-US" sz="3000" u="none" cap="none" strike="noStrike">
                  <a:solidFill>
                    <a:schemeClr val="lt1"/>
                  </a:solidFill>
                  <a:latin typeface="Gill Sans"/>
                  <a:ea typeface="Gill Sans"/>
                  <a:cs typeface="Gill Sans"/>
                  <a:sym typeface="Gill Sans"/>
                </a:rPr>
                <a:t>GRU &amp; BIDIRECTIONAL GRU</a:t>
              </a:r>
              <a:endParaRPr b="0" i="0" sz="3000" u="none" cap="none" strike="noStrike">
                <a:solidFill>
                  <a:srgbClr val="000000"/>
                </a:solidFill>
                <a:latin typeface="Arial"/>
                <a:ea typeface="Arial"/>
                <a:cs typeface="Arial"/>
                <a:sym typeface="Arial"/>
              </a:endParaRPr>
            </a:p>
          </p:txBody>
        </p:sp>
        <p:sp>
          <p:nvSpPr>
            <p:cNvPr id="268" name="Google Shape;268;p12"/>
            <p:cNvSpPr/>
            <p:nvPr/>
          </p:nvSpPr>
          <p:spPr>
            <a:xfrm>
              <a:off x="51076" y="2405658"/>
              <a:ext cx="890984" cy="890984"/>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1f6d9c3e62_0_0"/>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1800"/>
              <a:buNone/>
            </a:pPr>
            <a:r>
              <a:rPr lang="en-US"/>
              <a:t>PREPARING THE TRAINING AND TARGET VALUES</a:t>
            </a:r>
            <a:endParaRPr/>
          </a:p>
        </p:txBody>
      </p:sp>
      <p:sp>
        <p:nvSpPr>
          <p:cNvPr id="275" name="Google Shape;275;g11f6d9c3e62_0_0"/>
          <p:cNvSpPr/>
          <p:nvPr/>
        </p:nvSpPr>
        <p:spPr>
          <a:xfrm rot="5400000">
            <a:off x="3269375" y="983400"/>
            <a:ext cx="1728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11f6d9c3e62_0_0"/>
          <p:cNvSpPr/>
          <p:nvPr/>
        </p:nvSpPr>
        <p:spPr>
          <a:xfrm rot="5400000">
            <a:off x="3567975" y="1409738"/>
            <a:ext cx="1728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11f6d9c3e62_0_0"/>
          <p:cNvSpPr/>
          <p:nvPr/>
        </p:nvSpPr>
        <p:spPr>
          <a:xfrm rot="5400000">
            <a:off x="3999475" y="1836100"/>
            <a:ext cx="1728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11f6d9c3e62_0_0"/>
          <p:cNvSpPr/>
          <p:nvPr/>
        </p:nvSpPr>
        <p:spPr>
          <a:xfrm rot="5400000">
            <a:off x="4510725" y="2273300"/>
            <a:ext cx="1728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11f6d9c3e62_0_0"/>
          <p:cNvSpPr/>
          <p:nvPr/>
        </p:nvSpPr>
        <p:spPr>
          <a:xfrm rot="5400000">
            <a:off x="4974525" y="2768813"/>
            <a:ext cx="2145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11f6d9c3e62_0_0"/>
          <p:cNvSpPr/>
          <p:nvPr/>
        </p:nvSpPr>
        <p:spPr>
          <a:xfrm rot="5400000">
            <a:off x="5387050" y="3197675"/>
            <a:ext cx="1728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11f6d9c3e62_0_0"/>
          <p:cNvSpPr txBox="1"/>
          <p:nvPr/>
        </p:nvSpPr>
        <p:spPr>
          <a:xfrm>
            <a:off x="2259275" y="2608775"/>
            <a:ext cx="219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x = 60 days (1-60)</a:t>
            </a:r>
            <a:endParaRPr b="0" i="0" sz="1400" u="none" cap="none" strike="noStrike">
              <a:solidFill>
                <a:srgbClr val="000000"/>
              </a:solidFill>
              <a:latin typeface="Gill Sans"/>
              <a:ea typeface="Gill Sans"/>
              <a:cs typeface="Gill Sans"/>
              <a:sym typeface="Gill Sans"/>
            </a:endParaRPr>
          </a:p>
        </p:txBody>
      </p:sp>
      <p:sp>
        <p:nvSpPr>
          <p:cNvPr id="282" name="Google Shape;282;g11f6d9c3e62_0_0"/>
          <p:cNvSpPr txBox="1"/>
          <p:nvPr/>
        </p:nvSpPr>
        <p:spPr>
          <a:xfrm>
            <a:off x="2557875" y="3002088"/>
            <a:ext cx="219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Gill Sans"/>
                <a:ea typeface="Gill Sans"/>
                <a:cs typeface="Gill Sans"/>
                <a:sym typeface="Gill Sans"/>
              </a:rPr>
              <a:t>x = 60 days (2-61)</a:t>
            </a:r>
            <a:endParaRPr b="0" i="0" sz="1400" u="none" cap="none" strike="noStrike">
              <a:solidFill>
                <a:srgbClr val="000000"/>
              </a:solidFill>
              <a:latin typeface="Gill Sans"/>
              <a:ea typeface="Gill Sans"/>
              <a:cs typeface="Gill Sans"/>
              <a:sym typeface="Gill Sans"/>
            </a:endParaRPr>
          </a:p>
        </p:txBody>
      </p:sp>
      <p:sp>
        <p:nvSpPr>
          <p:cNvPr id="283" name="Google Shape;283;g11f6d9c3e62_0_0"/>
          <p:cNvSpPr txBox="1"/>
          <p:nvPr/>
        </p:nvSpPr>
        <p:spPr>
          <a:xfrm>
            <a:off x="3022675" y="3445950"/>
            <a:ext cx="2126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Gill Sans"/>
                <a:ea typeface="Gill Sans"/>
                <a:cs typeface="Gill Sans"/>
                <a:sym typeface="Gill Sans"/>
              </a:rPr>
              <a:t>x = 60 days (3-62)</a:t>
            </a:r>
            <a:endParaRPr b="0" i="0" sz="1400" u="none" cap="none" strike="noStrike">
              <a:solidFill>
                <a:schemeClr val="dk1"/>
              </a:solidFill>
              <a:latin typeface="Gill Sans"/>
              <a:ea typeface="Gill Sans"/>
              <a:cs typeface="Gill Sans"/>
              <a:sym typeface="Gill Sans"/>
            </a:endParaRPr>
          </a:p>
        </p:txBody>
      </p:sp>
      <p:sp>
        <p:nvSpPr>
          <p:cNvPr id="284" name="Google Shape;284;g11f6d9c3e62_0_0"/>
          <p:cNvSpPr txBox="1"/>
          <p:nvPr/>
        </p:nvSpPr>
        <p:spPr>
          <a:xfrm>
            <a:off x="3695925" y="3893138"/>
            <a:ext cx="1802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Gill Sans"/>
                <a:ea typeface="Gill Sans"/>
                <a:cs typeface="Gill Sans"/>
                <a:sym typeface="Gill Sans"/>
              </a:rPr>
              <a:t>x = 60 days (4-63)</a:t>
            </a:r>
            <a:endParaRPr b="0" i="0" sz="1400" u="none" cap="none" strike="noStrike">
              <a:solidFill>
                <a:srgbClr val="000000"/>
              </a:solidFill>
              <a:latin typeface="Gill Sans"/>
              <a:ea typeface="Gill Sans"/>
              <a:cs typeface="Gill Sans"/>
              <a:sym typeface="Gill Sans"/>
            </a:endParaRPr>
          </a:p>
        </p:txBody>
      </p:sp>
      <p:sp>
        <p:nvSpPr>
          <p:cNvPr id="285" name="Google Shape;285;g11f6d9c3e62_0_0"/>
          <p:cNvSpPr txBox="1"/>
          <p:nvPr/>
        </p:nvSpPr>
        <p:spPr>
          <a:xfrm>
            <a:off x="4210275" y="4356850"/>
            <a:ext cx="174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Gill Sans"/>
                <a:ea typeface="Gill Sans"/>
                <a:cs typeface="Gill Sans"/>
                <a:sym typeface="Gill Sans"/>
              </a:rPr>
              <a:t>x = 60 days (5-64)</a:t>
            </a:r>
            <a:endParaRPr b="0" i="0" sz="1400" u="none" cap="none" strike="noStrike">
              <a:solidFill>
                <a:srgbClr val="000000"/>
              </a:solidFill>
              <a:latin typeface="Gill Sans"/>
              <a:ea typeface="Gill Sans"/>
              <a:cs typeface="Gill Sans"/>
              <a:sym typeface="Gill Sans"/>
            </a:endParaRPr>
          </a:p>
        </p:txBody>
      </p:sp>
      <p:sp>
        <p:nvSpPr>
          <p:cNvPr id="286" name="Google Shape;286;g11f6d9c3e62_0_0"/>
          <p:cNvSpPr txBox="1"/>
          <p:nvPr/>
        </p:nvSpPr>
        <p:spPr>
          <a:xfrm>
            <a:off x="4640050" y="4820575"/>
            <a:ext cx="1956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Gill Sans"/>
                <a:ea typeface="Gill Sans"/>
                <a:cs typeface="Gill Sans"/>
                <a:sym typeface="Gill Sans"/>
              </a:rPr>
              <a:t>x = 60 days (6-65)</a:t>
            </a:r>
            <a:endParaRPr b="0" i="0" sz="1400" u="none" cap="none" strike="noStrike">
              <a:solidFill>
                <a:srgbClr val="000000"/>
              </a:solidFill>
              <a:latin typeface="Gill Sans"/>
              <a:ea typeface="Gill Sans"/>
              <a:cs typeface="Gill Sans"/>
              <a:sym typeface="Gill Sans"/>
            </a:endParaRPr>
          </a:p>
        </p:txBody>
      </p:sp>
      <p:sp>
        <p:nvSpPr>
          <p:cNvPr id="287" name="Google Shape;287;g11f6d9c3e62_0_0"/>
          <p:cNvSpPr txBox="1"/>
          <p:nvPr/>
        </p:nvSpPr>
        <p:spPr>
          <a:xfrm>
            <a:off x="5329550" y="2634963"/>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61st day’s Closing price</a:t>
            </a:r>
            <a:endParaRPr b="0" i="0" sz="1400" u="none" cap="none" strike="noStrike">
              <a:solidFill>
                <a:srgbClr val="000000"/>
              </a:solidFill>
              <a:latin typeface="Gill Sans"/>
              <a:ea typeface="Gill Sans"/>
              <a:cs typeface="Gill Sans"/>
              <a:sym typeface="Gill Sans"/>
            </a:endParaRPr>
          </a:p>
        </p:txBody>
      </p:sp>
      <p:sp>
        <p:nvSpPr>
          <p:cNvPr id="288" name="Google Shape;288;g11f6d9c3e62_0_0"/>
          <p:cNvSpPr txBox="1"/>
          <p:nvPr/>
        </p:nvSpPr>
        <p:spPr>
          <a:xfrm>
            <a:off x="5673225" y="3029663"/>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62nd day’s Closing price</a:t>
            </a:r>
            <a:endParaRPr b="0" i="0" sz="1400" u="none" cap="none" strike="noStrike">
              <a:solidFill>
                <a:srgbClr val="000000"/>
              </a:solidFill>
              <a:latin typeface="Gill Sans"/>
              <a:ea typeface="Gill Sans"/>
              <a:cs typeface="Gill Sans"/>
              <a:sym typeface="Gill Sans"/>
            </a:endParaRPr>
          </a:p>
        </p:txBody>
      </p:sp>
      <p:sp>
        <p:nvSpPr>
          <p:cNvPr id="289" name="Google Shape;289;g11f6d9c3e62_0_0"/>
          <p:cNvSpPr txBox="1"/>
          <p:nvPr/>
        </p:nvSpPr>
        <p:spPr>
          <a:xfrm>
            <a:off x="6111400" y="3477400"/>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63rd day’s Closing price</a:t>
            </a:r>
            <a:endParaRPr b="0" i="0" sz="1400" u="none" cap="none" strike="noStrike">
              <a:solidFill>
                <a:srgbClr val="000000"/>
              </a:solidFill>
              <a:latin typeface="Gill Sans"/>
              <a:ea typeface="Gill Sans"/>
              <a:cs typeface="Gill Sans"/>
              <a:sym typeface="Gill Sans"/>
            </a:endParaRPr>
          </a:p>
        </p:txBody>
      </p:sp>
      <p:sp>
        <p:nvSpPr>
          <p:cNvPr id="290" name="Google Shape;290;g11f6d9c3e62_0_0"/>
          <p:cNvSpPr txBox="1"/>
          <p:nvPr/>
        </p:nvSpPr>
        <p:spPr>
          <a:xfrm>
            <a:off x="6596050" y="3925113"/>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64th day’s Closing price</a:t>
            </a:r>
            <a:endParaRPr b="0" i="0" sz="1400" u="none" cap="none" strike="noStrike">
              <a:solidFill>
                <a:srgbClr val="000000"/>
              </a:solidFill>
              <a:latin typeface="Gill Sans"/>
              <a:ea typeface="Gill Sans"/>
              <a:cs typeface="Gill Sans"/>
              <a:sym typeface="Gill Sans"/>
            </a:endParaRPr>
          </a:p>
        </p:txBody>
      </p:sp>
      <p:sp>
        <p:nvSpPr>
          <p:cNvPr id="291" name="Google Shape;291;g11f6d9c3e62_0_0"/>
          <p:cNvSpPr txBox="1"/>
          <p:nvPr/>
        </p:nvSpPr>
        <p:spPr>
          <a:xfrm>
            <a:off x="7067425" y="4380150"/>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65th day’s Closing price</a:t>
            </a:r>
            <a:endParaRPr b="0" i="0" sz="1400" u="none" cap="none" strike="noStrike">
              <a:solidFill>
                <a:srgbClr val="000000"/>
              </a:solidFill>
              <a:latin typeface="Gill Sans"/>
              <a:ea typeface="Gill Sans"/>
              <a:cs typeface="Gill Sans"/>
              <a:sym typeface="Gill Sans"/>
            </a:endParaRPr>
          </a:p>
        </p:txBody>
      </p:sp>
      <p:sp>
        <p:nvSpPr>
          <p:cNvPr id="292" name="Google Shape;292;g11f6d9c3e62_0_0"/>
          <p:cNvSpPr txBox="1"/>
          <p:nvPr/>
        </p:nvSpPr>
        <p:spPr>
          <a:xfrm>
            <a:off x="7485650" y="4835175"/>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66th day’s Closing price</a:t>
            </a:r>
            <a:endParaRPr b="0" i="0" sz="1400" u="none" cap="none" strike="noStrike">
              <a:solidFill>
                <a:srgbClr val="000000"/>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graphicFrame>
        <p:nvGraphicFramePr>
          <p:cNvPr id="298" name="Google Shape;298;g11f6d9c3e62_0_34"/>
          <p:cNvGraphicFramePr/>
          <p:nvPr/>
        </p:nvGraphicFramePr>
        <p:xfrm>
          <a:off x="2079975" y="637975"/>
          <a:ext cx="3000000" cy="3000000"/>
        </p:xfrm>
        <a:graphic>
          <a:graphicData uri="http://schemas.openxmlformats.org/drawingml/2006/table">
            <a:tbl>
              <a:tblPr>
                <a:noFill/>
                <a:tableStyleId>{860BC927-E1BB-428B-98A9-A1B20449DE2F}</a:tableStyleId>
              </a:tblPr>
              <a:tblGrid>
                <a:gridCol w="979075"/>
                <a:gridCol w="979075"/>
                <a:gridCol w="979075"/>
                <a:gridCol w="965775"/>
                <a:gridCol w="992375"/>
                <a:gridCol w="979075"/>
              </a:tblGrid>
              <a:tr h="130400">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Open</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High</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Low</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Close</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Volume</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r>
              <a:tr h="2354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1</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19050">
                      <a:solidFill>
                        <a:srgbClr val="888888"/>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888888"/>
                      </a:solidFill>
                      <a:prstDash val="solid"/>
                      <a:round/>
                      <a:headEnd len="sm" w="sm" type="none"/>
                      <a:tailEnd len="sm" w="sm" type="none"/>
                    </a:lnL>
                    <a:lnR cap="flat" cmpd="sng" w="19050">
                      <a:solidFill>
                        <a:srgbClr val="888888"/>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888888"/>
                      </a:solidFill>
                      <a:prstDash val="solid"/>
                      <a:round/>
                      <a:headEnd len="sm" w="sm" type="none"/>
                      <a:tailEnd len="sm" w="sm" type="none"/>
                    </a:lnL>
                    <a:lnR cap="flat" cmpd="sng" w="19050">
                      <a:solidFill>
                        <a:srgbClr val="888888"/>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888888"/>
                      </a:solidFill>
                      <a:prstDash val="solid"/>
                      <a:round/>
                      <a:headEnd len="sm" w="sm" type="none"/>
                      <a:tailEnd len="sm" w="sm" type="none"/>
                    </a:lnL>
                    <a:lnR cap="flat" cmpd="sng" w="19050">
                      <a:solidFill>
                        <a:srgbClr val="888888"/>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888888"/>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2354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2</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r>
              <a:tr h="2354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2354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60</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2354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61</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Y</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299" name="Google Shape;299;g11f6d9c3e62_0_34"/>
          <p:cNvSpPr txBox="1"/>
          <p:nvPr/>
        </p:nvSpPr>
        <p:spPr>
          <a:xfrm>
            <a:off x="7954425" y="1032175"/>
            <a:ext cx="215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 = </a:t>
            </a:r>
            <a:r>
              <a:rPr b="1" i="0" lang="en-US" sz="1400" u="none" cap="none" strike="noStrike">
                <a:solidFill>
                  <a:srgbClr val="000000"/>
                </a:solidFill>
                <a:latin typeface="Times New Roman"/>
                <a:ea typeface="Times New Roman"/>
                <a:cs typeface="Times New Roman"/>
                <a:sym typeface="Times New Roman"/>
              </a:rPr>
              <a:t>X1 as a 2-D Array</a:t>
            </a:r>
            <a:endParaRPr b="1" i="0" sz="1400" u="none" cap="none" strike="noStrike">
              <a:solidFill>
                <a:srgbClr val="000000"/>
              </a:solidFill>
              <a:latin typeface="Times New Roman"/>
              <a:ea typeface="Times New Roman"/>
              <a:cs typeface="Times New Roman"/>
              <a:sym typeface="Times New Roman"/>
            </a:endParaRPr>
          </a:p>
        </p:txBody>
      </p:sp>
      <p:sp>
        <p:nvSpPr>
          <p:cNvPr id="300" name="Google Shape;300;g11f6d9c3e62_0_34"/>
          <p:cNvSpPr txBox="1"/>
          <p:nvPr/>
        </p:nvSpPr>
        <p:spPr>
          <a:xfrm>
            <a:off x="7954425" y="1491350"/>
            <a:ext cx="90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 = </a:t>
            </a:r>
            <a:r>
              <a:rPr b="1" i="0" lang="en-US" sz="1400" u="none" cap="none" strike="noStrike">
                <a:solidFill>
                  <a:srgbClr val="000000"/>
                </a:solidFill>
                <a:latin typeface="Times New Roman"/>
                <a:ea typeface="Times New Roman"/>
                <a:cs typeface="Times New Roman"/>
                <a:sym typeface="Times New Roman"/>
              </a:rPr>
              <a:t>X2</a:t>
            </a:r>
            <a:endParaRPr b="1" i="0" sz="1400" u="none" cap="none" strike="noStrike">
              <a:solidFill>
                <a:srgbClr val="000000"/>
              </a:solidFill>
              <a:latin typeface="Times New Roman"/>
              <a:ea typeface="Times New Roman"/>
              <a:cs typeface="Times New Roman"/>
              <a:sym typeface="Times New Roman"/>
            </a:endParaRPr>
          </a:p>
        </p:txBody>
      </p:sp>
      <p:sp>
        <p:nvSpPr>
          <p:cNvPr id="301" name="Google Shape;301;g11f6d9c3e62_0_34"/>
          <p:cNvSpPr txBox="1"/>
          <p:nvPr/>
        </p:nvSpPr>
        <p:spPr>
          <a:xfrm>
            <a:off x="7954425" y="2344725"/>
            <a:ext cx="90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 = </a:t>
            </a:r>
            <a:r>
              <a:rPr b="1" i="0" lang="en-US" sz="1400" u="none" cap="none" strike="noStrike">
                <a:solidFill>
                  <a:srgbClr val="000000"/>
                </a:solidFill>
                <a:latin typeface="Times New Roman"/>
                <a:ea typeface="Times New Roman"/>
                <a:cs typeface="Times New Roman"/>
                <a:sym typeface="Times New Roman"/>
              </a:rPr>
              <a:t>X60</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302" name="Google Shape;302;g11f6d9c3e62_0_34"/>
          <p:cNvGraphicFramePr/>
          <p:nvPr/>
        </p:nvGraphicFramePr>
        <p:xfrm>
          <a:off x="434200" y="3886075"/>
          <a:ext cx="3000000" cy="3000000"/>
        </p:xfrm>
        <a:graphic>
          <a:graphicData uri="http://schemas.openxmlformats.org/drawingml/2006/table">
            <a:tbl>
              <a:tblPr>
                <a:noFill/>
                <a:tableStyleId>{860BC927-E1BB-428B-98A9-A1B20449DE2F}</a:tableStyleId>
              </a:tblPr>
              <a:tblGrid>
                <a:gridCol w="2194300"/>
                <a:gridCol w="2194300"/>
                <a:gridCol w="2194300"/>
                <a:gridCol w="2194300"/>
                <a:gridCol w="2194300"/>
              </a:tblGrid>
              <a:tr h="39620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Day 1</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Day 2</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Day 60</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Target </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09575">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X1 </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X2</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X60</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Y  = </a:t>
                      </a:r>
                      <a:r>
                        <a:rPr lang="en-US" sz="1400" u="none" cap="none" strike="noStrike">
                          <a:solidFill>
                            <a:schemeClr val="dk1"/>
                          </a:solidFill>
                        </a:rPr>
                        <a:t>61st Day Closing Index</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09575">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X2</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X3</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X61</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Y  = 62nd Day Closing Index</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03" name="Google Shape;303;g11f6d9c3e62_0_34"/>
          <p:cNvSpPr/>
          <p:nvPr/>
        </p:nvSpPr>
        <p:spPr>
          <a:xfrm>
            <a:off x="4766850" y="3256502"/>
            <a:ext cx="500700" cy="571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11f6d9c3e62_0_34"/>
          <p:cNvSpPr/>
          <p:nvPr/>
        </p:nvSpPr>
        <p:spPr>
          <a:xfrm rot="5400000">
            <a:off x="4649450" y="1409875"/>
            <a:ext cx="306000" cy="8736300"/>
          </a:xfrm>
          <a:prstGeom prst="rightBrace">
            <a:avLst>
              <a:gd fmla="val 50000" name="adj1"/>
              <a:gd fmla="val 50003"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11f6d9c3e62_0_34"/>
          <p:cNvSpPr/>
          <p:nvPr/>
        </p:nvSpPr>
        <p:spPr>
          <a:xfrm rot="5400000">
            <a:off x="10202100" y="4727425"/>
            <a:ext cx="306000" cy="2101200"/>
          </a:xfrm>
          <a:prstGeom prst="rightBrace">
            <a:avLst>
              <a:gd fmla="val 50000" name="adj1"/>
              <a:gd fmla="val 50003"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11f6d9c3e62_0_34"/>
          <p:cNvSpPr txBox="1"/>
          <p:nvPr/>
        </p:nvSpPr>
        <p:spPr>
          <a:xfrm>
            <a:off x="9139050" y="5931025"/>
            <a:ext cx="2432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Target Value</a:t>
            </a:r>
            <a:endParaRPr b="1" i="0" sz="1800" u="none" cap="none" strike="noStrike">
              <a:solidFill>
                <a:srgbClr val="000000"/>
              </a:solidFill>
              <a:latin typeface="Times New Roman"/>
              <a:ea typeface="Times New Roman"/>
              <a:cs typeface="Times New Roman"/>
              <a:sym typeface="Times New Roman"/>
            </a:endParaRPr>
          </a:p>
        </p:txBody>
      </p:sp>
      <p:sp>
        <p:nvSpPr>
          <p:cNvPr id="307" name="Google Shape;307;g11f6d9c3e62_0_34"/>
          <p:cNvSpPr txBox="1"/>
          <p:nvPr/>
        </p:nvSpPr>
        <p:spPr>
          <a:xfrm>
            <a:off x="3714325" y="5931025"/>
            <a:ext cx="2432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Training Inputs</a:t>
            </a:r>
            <a:endParaRPr b="1"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2021-11-21T13:22:36Z</dcterms:created>
  <dc:creator>KAREN PINTO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